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Lst>
  <p:sldSz cy="6858000" cx="12192000"/>
  <p:notesSz cx="6888150" cy="100203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9" roundtripDataSignature="AMtx7mgcjDrQ9wDA7a0Vr7M7AbDOPE2KX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05834AF3-7DBA-4011-8175-99CB84362C3A}">
  <a:tblStyle styleId="{05834AF3-7DBA-4011-8175-99CB84362C3A}" styleName="Table_0">
    <a:wholeTbl>
      <a:tcTxStyle b="off" i="off">
        <a:font>
          <a:latin typeface="Arial"/>
          <a:ea typeface="Arial"/>
          <a:cs typeface="Arial"/>
        </a:font>
        <a:schemeClr val="dk1"/>
      </a:tcTxStyle>
      <a:tcStyle>
        <a:tcBdr>
          <a:left>
            <a:ln cap="flat" cmpd="sng" w="9525">
              <a:solidFill>
                <a:srgbClr val="000000">
                  <a:alpha val="0"/>
                </a:srgbClr>
              </a:solidFill>
              <a:prstDash val="solid"/>
              <a:round/>
              <a:headEnd len="sm" w="sm" type="none"/>
              <a:tailEnd len="sm" w="sm" type="none"/>
            </a:ln>
          </a:left>
          <a:right>
            <a:ln cap="flat" cmpd="sng" w="9525">
              <a:solidFill>
                <a:srgbClr val="000000">
                  <a:alpha val="0"/>
                </a:srgbClr>
              </a:solidFill>
              <a:prstDash val="solid"/>
              <a:round/>
              <a:headEnd len="sm" w="sm" type="none"/>
              <a:tailEnd len="sm" w="sm" type="none"/>
            </a:ln>
          </a:right>
          <a:top>
            <a:ln cap="flat" cmpd="sng" w="12700">
              <a:solidFill>
                <a:schemeClr val="accent4"/>
              </a:solidFill>
              <a:prstDash val="solid"/>
              <a:round/>
              <a:headEnd len="sm" w="sm" type="none"/>
              <a:tailEnd len="sm" w="sm" type="none"/>
            </a:ln>
          </a:top>
          <a:bottom>
            <a:ln cap="flat" cmpd="sng" w="12700">
              <a:solidFill>
                <a:schemeClr val="accent4"/>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rgbClr val="FFFFFF">
              <a:alpha val="0"/>
            </a:srgbClr>
          </a:solidFill>
        </a:fill>
      </a:tcStyle>
    </a:wholeTbl>
    <a:band1H>
      <a:tcTxStyle b="off" i="off"/>
      <a:tcStyle>
        <a:fill>
          <a:solidFill>
            <a:schemeClr val="accent4">
              <a:alpha val="20000"/>
            </a:schemeClr>
          </a:solidFill>
        </a:fill>
      </a:tcStyle>
    </a:band1H>
    <a:band2H>
      <a:tcTxStyle b="off" i="off"/>
    </a:band2H>
    <a:band1V>
      <a:tcTxStyle b="off" i="off"/>
      <a:tcStyle>
        <a:fill>
          <a:solidFill>
            <a:schemeClr val="accent4">
              <a:alpha val="20000"/>
            </a:schemeClr>
          </a:solidFill>
        </a:fill>
      </a:tcStyle>
    </a:band1V>
    <a:band2V>
      <a:tcTxStyle b="off" i="off"/>
    </a:band2V>
    <a:lastCol>
      <a:tcTxStyle b="on" i="off"/>
    </a:lastCol>
    <a:firstCol>
      <a:tcTxStyle b="on" i="off"/>
    </a:firstCol>
    <a:lastRow>
      <a:tcTxStyle b="on" i="off"/>
      <a:tcStyle>
        <a:tcBdr>
          <a:top>
            <a:ln cap="flat" cmpd="sng" w="12700">
              <a:solidFill>
                <a:schemeClr val="accent4"/>
              </a:solidFill>
              <a:prstDash val="solid"/>
              <a:round/>
              <a:headEnd len="sm" w="sm" type="none"/>
              <a:tailEnd len="sm" w="sm" type="none"/>
            </a:ln>
          </a:top>
        </a:tcBdr>
        <a:fill>
          <a:solidFill>
            <a:srgbClr val="FFFFFF">
              <a:alpha val="0"/>
            </a:srgbClr>
          </a:solidFill>
        </a:fill>
      </a:tcStyle>
    </a:lastRow>
    <a:seCell>
      <a:tcTxStyle b="off" i="off"/>
    </a:seCell>
    <a:swCell>
      <a:tcTxStyle b="off" i="off"/>
    </a:swCell>
    <a:firstRow>
      <a:tcTxStyle b="on" i="off"/>
      <a:tcStyle>
        <a:tcBdr>
          <a:bottom>
            <a:ln cap="flat" cmpd="sng" w="12700">
              <a:solidFill>
                <a:schemeClr val="accent4"/>
              </a:solidFill>
              <a:prstDash val="solid"/>
              <a:round/>
              <a:headEnd len="sm" w="sm" type="none"/>
              <a:tailEnd len="sm" w="sm" type="none"/>
            </a:ln>
          </a:bottom>
        </a:tcBdr>
        <a:fill>
          <a:solidFill>
            <a:srgbClr val="FFFFFF">
              <a:alpha val="0"/>
            </a:srgbClr>
          </a:solidFill>
        </a:fill>
      </a:tcStyle>
    </a:firstRow>
    <a:neCell>
      <a:tcTxStyle b="off" i="off"/>
    </a:neCell>
    <a:nwCell>
      <a:tcTxStyle b="off" i="off"/>
    </a:nwCell>
  </a:tblStyle>
  <a:tblStyle styleId="{9B66DDF7-A32D-4205-94FC-A36B1376DC94}" styleName="Table_1">
    <a:wholeTbl>
      <a:tcTxStyle b="off" i="off">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customschemas.google.com/relationships/presentationmetadata" Target="meta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8250" y="751500"/>
            <a:ext cx="4592325" cy="37576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8800" y="4759625"/>
            <a:ext cx="5510500" cy="4509125"/>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8800" y="4759625"/>
            <a:ext cx="5510500" cy="450912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104775" y="750888"/>
            <a:ext cx="6678613" cy="3757612"/>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2:notes"/>
          <p:cNvSpPr txBox="1"/>
          <p:nvPr>
            <p:ph idx="1" type="body"/>
          </p:nvPr>
        </p:nvSpPr>
        <p:spPr>
          <a:xfrm>
            <a:off x="688800" y="4759625"/>
            <a:ext cx="5510500" cy="450912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2" name="Google Shape;112;p2:notes"/>
          <p:cNvSpPr/>
          <p:nvPr>
            <p:ph idx="2" type="sldImg"/>
          </p:nvPr>
        </p:nvSpPr>
        <p:spPr>
          <a:xfrm>
            <a:off x="104775" y="750888"/>
            <a:ext cx="6678613" cy="3757612"/>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g374a198e1a9_0_0:notes"/>
          <p:cNvSpPr txBox="1"/>
          <p:nvPr>
            <p:ph idx="1" type="body"/>
          </p:nvPr>
        </p:nvSpPr>
        <p:spPr>
          <a:xfrm>
            <a:off x="688815" y="4759643"/>
            <a:ext cx="5510400" cy="4509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1" name="Google Shape;141;g374a198e1a9_0_0:notes"/>
          <p:cNvSpPr/>
          <p:nvPr>
            <p:ph idx="2" type="sldImg"/>
          </p:nvPr>
        </p:nvSpPr>
        <p:spPr>
          <a:xfrm>
            <a:off x="1148251" y="751522"/>
            <a:ext cx="4592400" cy="3757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 name="Shape 11"/>
        <p:cNvGrpSpPr/>
        <p:nvPr/>
      </p:nvGrpSpPr>
      <p:grpSpPr>
        <a:xfrm>
          <a:off x="0" y="0"/>
          <a:ext cx="0" cy="0"/>
          <a:chOff x="0" y="0"/>
          <a:chExt cx="0" cy="0"/>
        </a:xfrm>
      </p:grpSpPr>
      <p:sp>
        <p:nvSpPr>
          <p:cNvPr id="12" name="Google Shape;12;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 name="Google Shape;14;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g370ddb4d571_0_90"/>
          <p:cNvSpPr txBox="1"/>
          <p:nvPr>
            <p:ph type="ctrTitle"/>
          </p:nvPr>
        </p:nvSpPr>
        <p:spPr>
          <a:xfrm>
            <a:off x="1524000" y="1122363"/>
            <a:ext cx="9144000" cy="23877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g370ddb4d571_0_90"/>
          <p:cNvSpPr txBox="1"/>
          <p:nvPr>
            <p:ph idx="1" type="subTitle"/>
          </p:nvPr>
        </p:nvSpPr>
        <p:spPr>
          <a:xfrm>
            <a:off x="1524000" y="3602038"/>
            <a:ext cx="9144000" cy="1655700"/>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g370ddb4d571_0_90"/>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g370ddb4d571_0_90"/>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g370ddb4d571_0_90"/>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8"/>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9"/>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9"/>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10"/>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10"/>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10"/>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10"/>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10"/>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1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1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13"/>
          <p:cNvSpPr/>
          <p:nvPr>
            <p:ph idx="2" type="pic"/>
          </p:nvPr>
        </p:nvSpPr>
        <p:spPr>
          <a:xfrm>
            <a:off x="5183188" y="987425"/>
            <a:ext cx="6172200" cy="4873625"/>
          </a:xfrm>
          <a:prstGeom prst="rect">
            <a:avLst/>
          </a:prstGeom>
          <a:noFill/>
          <a:ln>
            <a:noFill/>
          </a:ln>
        </p:spPr>
      </p:sp>
      <p:sp>
        <p:nvSpPr>
          <p:cNvPr id="64" name="Google Shape;64;p1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1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0.png"/><Relationship Id="rId4" Type="http://schemas.openxmlformats.org/officeDocument/2006/relationships/image" Target="../media/image3.jpg"/><Relationship Id="rId5" Type="http://schemas.openxmlformats.org/officeDocument/2006/relationships/image" Target="../media/image6.png"/><Relationship Id="rId6" Type="http://schemas.openxmlformats.org/officeDocument/2006/relationships/image" Target="../media/image8.png"/><Relationship Id="rId7"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0.png"/><Relationship Id="rId4" Type="http://schemas.openxmlformats.org/officeDocument/2006/relationships/image" Target="../media/image3.jpg"/><Relationship Id="rId5" Type="http://schemas.openxmlformats.org/officeDocument/2006/relationships/image" Target="../media/image6.png"/><Relationship Id="rId6" Type="http://schemas.openxmlformats.org/officeDocument/2006/relationships/image" Target="../media/image8.png"/><Relationship Id="rId7"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0.png"/><Relationship Id="rId4" Type="http://schemas.openxmlformats.org/officeDocument/2006/relationships/image" Target="../media/image9.jpg"/><Relationship Id="rId5"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D966"/>
        </a:solidFill>
      </p:bgPr>
    </p:bg>
    <p:spTree>
      <p:nvGrpSpPr>
        <p:cNvPr id="83" name="Shape 83"/>
        <p:cNvGrpSpPr/>
        <p:nvPr/>
      </p:nvGrpSpPr>
      <p:grpSpPr>
        <a:xfrm>
          <a:off x="0" y="0"/>
          <a:ext cx="0" cy="0"/>
          <a:chOff x="0" y="0"/>
          <a:chExt cx="0" cy="0"/>
        </a:xfrm>
      </p:grpSpPr>
      <p:graphicFrame>
        <p:nvGraphicFramePr>
          <p:cNvPr id="84" name="Google Shape;84;p1"/>
          <p:cNvGraphicFramePr/>
          <p:nvPr/>
        </p:nvGraphicFramePr>
        <p:xfrm>
          <a:off x="1280160" y="1289244"/>
          <a:ext cx="3000000" cy="3000000"/>
        </p:xfrm>
        <a:graphic>
          <a:graphicData uri="http://schemas.openxmlformats.org/drawingml/2006/table">
            <a:tbl>
              <a:tblPr bandRow="1" firstRow="1">
                <a:noFill/>
                <a:tableStyleId>{05834AF3-7DBA-4011-8175-99CB84362C3A}</a:tableStyleId>
              </a:tblPr>
              <a:tblGrid>
                <a:gridCol w="1300000"/>
                <a:gridCol w="2047350"/>
                <a:gridCol w="1673675"/>
                <a:gridCol w="1660750"/>
                <a:gridCol w="1485075"/>
                <a:gridCol w="1183475"/>
              </a:tblGrid>
              <a:tr h="965675">
                <a:tc>
                  <a:txBody>
                    <a:bodyPr/>
                    <a:lstStyle/>
                    <a:p>
                      <a:pPr indent="0" lvl="0" marL="0" marR="0" rtl="0" algn="ctr">
                        <a:lnSpc>
                          <a:spcPct val="100000"/>
                        </a:lnSpc>
                        <a:spcBef>
                          <a:spcPts val="0"/>
                        </a:spcBef>
                        <a:spcAft>
                          <a:spcPts val="0"/>
                        </a:spcAft>
                        <a:buClr>
                          <a:srgbClr val="000000"/>
                        </a:buClr>
                        <a:buSzPts val="1400"/>
                        <a:buFont typeface="Arial"/>
                        <a:buNone/>
                      </a:pPr>
                      <a:r>
                        <a:rPr lang="en-GB" sz="1400" u="none" cap="none" strike="noStrike">
                          <a:solidFill>
                            <a:schemeClr val="dk1"/>
                          </a:solidFill>
                          <a:latin typeface="Calibri"/>
                          <a:ea typeface="Calibri"/>
                          <a:cs typeface="Calibri"/>
                          <a:sym typeface="Calibri"/>
                        </a:rPr>
                        <a:t>MONDAY</a:t>
                      </a:r>
                      <a:endParaRPr sz="1400" u="none" cap="none" strike="noStrike">
                        <a:latin typeface="Calibri"/>
                        <a:ea typeface="Calibri"/>
                        <a:cs typeface="Calibri"/>
                        <a:sym typeface="Calibri"/>
                      </a:endParaRPr>
                    </a:p>
                  </a:txBody>
                  <a:tcPr marT="45725" marB="45725" marR="91450" marL="91450" anchor="ctr">
                    <a:lnR cap="flat" cmpd="sng" w="9525">
                      <a:solidFill>
                        <a:srgbClr val="000000">
                          <a:alpha val="0"/>
                        </a:srgbClr>
                      </a:solidFill>
                      <a:prstDash val="solid"/>
                      <a:round/>
                      <a:headEnd len="sm" w="sm" type="none"/>
                      <a:tailEnd len="sm" w="sm" type="none"/>
                    </a:lnR>
                  </a:tcPr>
                </a:tc>
                <a:tc>
                  <a:txBody>
                    <a:bodyPr/>
                    <a:lstStyle/>
                    <a:p>
                      <a:pPr indent="-114300" lvl="0" marL="171450" marR="0" rtl="0" algn="ctr">
                        <a:lnSpc>
                          <a:spcPct val="100000"/>
                        </a:lnSpc>
                        <a:spcBef>
                          <a:spcPts val="0"/>
                        </a:spcBef>
                        <a:spcAft>
                          <a:spcPts val="0"/>
                        </a:spcAft>
                        <a:buClr>
                          <a:srgbClr val="000000"/>
                        </a:buClr>
                        <a:buSzPts val="900"/>
                        <a:buFont typeface="Arial"/>
                        <a:buNone/>
                      </a:pPr>
                      <a:r>
                        <a:rPr b="0" lang="en-GB">
                          <a:latin typeface="Calibri"/>
                          <a:ea typeface="Calibri"/>
                          <a:cs typeface="Calibri"/>
                          <a:sym typeface="Calibri"/>
                        </a:rPr>
                        <a:t>Mac &amp; Cheese</a:t>
                      </a:r>
                      <a:br>
                        <a:rPr b="0" lang="en-GB">
                          <a:latin typeface="Calibri"/>
                          <a:ea typeface="Calibri"/>
                          <a:cs typeface="Calibri"/>
                          <a:sym typeface="Calibri"/>
                        </a:rPr>
                      </a:br>
                      <a:r>
                        <a:rPr b="0" lang="en-GB" sz="800">
                          <a:latin typeface="Calibri"/>
                          <a:ea typeface="Calibri"/>
                          <a:cs typeface="Calibri"/>
                          <a:sym typeface="Calibri"/>
                        </a:rPr>
                        <a:t>2, 6</a:t>
                      </a:r>
                      <a:endParaRPr b="0" sz="1400" u="none" cap="none" strike="noStrike">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FFC000"/>
                      </a:solidFill>
                      <a:prstDash val="solid"/>
                      <a:round/>
                      <a:headEnd len="sm" w="sm" type="none"/>
                      <a:tailEnd len="sm" w="sm" type="none"/>
                    </a:lnT>
                    <a:lnB cap="flat" cmpd="sng" w="12700">
                      <a:solidFill>
                        <a:schemeClr val="accent4"/>
                      </a:solidFill>
                      <a:prstDash val="solid"/>
                      <a:round/>
                      <a:headEnd len="sm" w="sm" type="none"/>
                      <a:tailEnd len="sm" w="sm" type="none"/>
                    </a:lnB>
                  </a:tcPr>
                </a:tc>
                <a:tc>
                  <a:txBody>
                    <a:bodyPr/>
                    <a:lstStyle/>
                    <a:p>
                      <a:pPr indent="0" lvl="0" marL="0" marR="0" rtl="0" algn="ctr">
                        <a:lnSpc>
                          <a:spcPct val="115000"/>
                        </a:lnSpc>
                        <a:spcBef>
                          <a:spcPts val="0"/>
                        </a:spcBef>
                        <a:spcAft>
                          <a:spcPts val="0"/>
                        </a:spcAft>
                        <a:buClr>
                          <a:srgbClr val="000000"/>
                        </a:buClr>
                        <a:buSzPts val="1100"/>
                        <a:buFont typeface="Arial"/>
                        <a:buNone/>
                      </a:pPr>
                      <a:r>
                        <a:rPr b="0" lang="en-GB">
                          <a:latin typeface="Calibri"/>
                          <a:ea typeface="Calibri"/>
                          <a:cs typeface="Calibri"/>
                          <a:sym typeface="Calibri"/>
                        </a:rPr>
                        <a:t>Vegan Pasta</a:t>
                      </a:r>
                      <a:endParaRPr b="0">
                        <a:latin typeface="Calibri"/>
                        <a:ea typeface="Calibri"/>
                        <a:cs typeface="Calibri"/>
                        <a:sym typeface="Calibri"/>
                      </a:endParaRPr>
                    </a:p>
                    <a:p>
                      <a:pPr indent="0" lvl="0" marL="0" marR="0" rtl="0" algn="ctr">
                        <a:lnSpc>
                          <a:spcPct val="115000"/>
                        </a:lnSpc>
                        <a:spcBef>
                          <a:spcPts val="0"/>
                        </a:spcBef>
                        <a:spcAft>
                          <a:spcPts val="0"/>
                        </a:spcAft>
                        <a:buClr>
                          <a:srgbClr val="000000"/>
                        </a:buClr>
                        <a:buSzPts val="1100"/>
                        <a:buFont typeface="Arial"/>
                        <a:buNone/>
                      </a:pPr>
                      <a:r>
                        <a:rPr b="0" lang="en-GB">
                          <a:latin typeface="Calibri"/>
                          <a:ea typeface="Calibri"/>
                          <a:cs typeface="Calibri"/>
                          <a:sym typeface="Calibri"/>
                        </a:rPr>
                        <a:t>Bolognese</a:t>
                      </a:r>
                      <a:r>
                        <a:rPr b="0" lang="en-GB" sz="1400" u="none" cap="none" strike="noStrike">
                          <a:latin typeface="Calibri"/>
                          <a:ea typeface="Calibri"/>
                          <a:cs typeface="Calibri"/>
                          <a:sym typeface="Calibri"/>
                        </a:rPr>
                        <a:t> </a:t>
                      </a:r>
                      <a:endParaRPr b="0" sz="1400" u="none" cap="none" strike="noStrike">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800"/>
                        <a:buFont typeface="Arial"/>
                        <a:buNone/>
                      </a:pPr>
                      <a:r>
                        <a:rPr b="0" lang="en-GB" sz="800" u="none" cap="none" strike="noStrike">
                          <a:latin typeface="Calibri"/>
                          <a:ea typeface="Calibri"/>
                          <a:cs typeface="Calibri"/>
                          <a:sym typeface="Calibri"/>
                        </a:rPr>
                        <a:t>2, 12</a:t>
                      </a:r>
                      <a:endParaRPr b="0" sz="1400" u="none" cap="none" strike="noStrike">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FFC000"/>
                      </a:solidFill>
                      <a:prstDash val="solid"/>
                      <a:round/>
                      <a:headEnd len="sm" w="sm" type="none"/>
                      <a:tailEnd len="sm" w="sm" type="none"/>
                    </a:lnT>
                    <a:lnB cap="flat" cmpd="sng" w="12700">
                      <a:solidFill>
                        <a:schemeClr val="accent4"/>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400"/>
                        <a:buFont typeface="Arial"/>
                        <a:buNone/>
                      </a:pPr>
                      <a:r>
                        <a:rPr b="0" lang="en-GB">
                          <a:latin typeface="Calibri"/>
                          <a:ea typeface="Calibri"/>
                          <a:cs typeface="Calibri"/>
                          <a:sym typeface="Calibri"/>
                        </a:rPr>
                        <a:t>Veggie Burger</a:t>
                      </a:r>
                      <a:endParaRPr sz="1400" u="none" cap="none" strike="noStrike">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400"/>
                        <a:buFont typeface="Arial"/>
                        <a:buNone/>
                      </a:pPr>
                      <a:r>
                        <a:rPr b="0" lang="en-GB" sz="1400" u="none" cap="none" strike="noStrike">
                          <a:latin typeface="Calibri"/>
                          <a:ea typeface="Calibri"/>
                          <a:cs typeface="Calibri"/>
                          <a:sym typeface="Calibri"/>
                        </a:rPr>
                        <a:t>with Wedges &amp; Salad</a:t>
                      </a:r>
                      <a:endParaRPr sz="1400" u="none" cap="none" strike="noStrike">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800"/>
                        <a:buFont typeface="Arial"/>
                        <a:buNone/>
                      </a:pPr>
                      <a:r>
                        <a:rPr b="0" lang="en-GB" sz="800" u="none" cap="none" strike="noStrike">
                          <a:latin typeface="Calibri"/>
                          <a:ea typeface="Calibri"/>
                          <a:cs typeface="Calibri"/>
                          <a:sym typeface="Calibri"/>
                        </a:rPr>
                        <a:t>2</a:t>
                      </a:r>
                      <a:endParaRPr b="0" i="0" sz="1400" u="none" cap="none" strike="noStrike">
                        <a:solidFill>
                          <a:srgbClr val="000000"/>
                        </a:solidFill>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FFC000"/>
                      </a:solidFill>
                      <a:prstDash val="solid"/>
                      <a:round/>
                      <a:headEnd len="sm" w="sm" type="none"/>
                      <a:tailEnd len="sm" w="sm" type="none"/>
                    </a:lnT>
                    <a:lnB cap="flat" cmpd="sng" w="12700">
                      <a:solidFill>
                        <a:schemeClr val="accent4"/>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400"/>
                        <a:buFont typeface="Arial"/>
                        <a:buNone/>
                      </a:pPr>
                      <a:r>
                        <a:rPr b="0" lang="en-GB" sz="1400" u="none" cap="none" strike="noStrike">
                          <a:latin typeface="Calibri"/>
                          <a:ea typeface="Calibri"/>
                          <a:cs typeface="Calibri"/>
                          <a:sym typeface="Calibri"/>
                        </a:rPr>
                        <a:t>Margherita Ciabatta</a:t>
                      </a:r>
                      <a:endParaRPr sz="1400" u="none" cap="none" strike="noStrike">
                        <a:latin typeface="Calibri"/>
                        <a:ea typeface="Calibri"/>
                        <a:cs typeface="Calibri"/>
                        <a:sym typeface="Calibri"/>
                      </a:endParaRPr>
                    </a:p>
                    <a:p>
                      <a:pPr indent="-114300" lvl="0" marL="171450" marR="0" rtl="0" algn="ctr">
                        <a:lnSpc>
                          <a:spcPct val="100000"/>
                        </a:lnSpc>
                        <a:spcBef>
                          <a:spcPts val="0"/>
                        </a:spcBef>
                        <a:spcAft>
                          <a:spcPts val="0"/>
                        </a:spcAft>
                        <a:buClr>
                          <a:srgbClr val="000000"/>
                        </a:buClr>
                        <a:buSzPts val="900"/>
                        <a:buFont typeface="Arial"/>
                        <a:buNone/>
                      </a:pPr>
                      <a:r>
                        <a:rPr b="0" i="0" lang="en-GB" sz="800" u="none" cap="none" strike="noStrike">
                          <a:solidFill>
                            <a:srgbClr val="000000"/>
                          </a:solidFill>
                          <a:latin typeface="Calibri"/>
                          <a:ea typeface="Calibri"/>
                          <a:cs typeface="Calibri"/>
                          <a:sym typeface="Calibri"/>
                        </a:rPr>
                        <a:t>2, </a:t>
                      </a:r>
                      <a:r>
                        <a:rPr b="0" lang="en-GB" sz="800" u="none" cap="none" strike="noStrike">
                          <a:solidFill>
                            <a:srgbClr val="000000"/>
                          </a:solidFill>
                          <a:latin typeface="Calibri"/>
                          <a:ea typeface="Calibri"/>
                          <a:cs typeface="Calibri"/>
                          <a:sym typeface="Calibri"/>
                        </a:rPr>
                        <a:t>6</a:t>
                      </a:r>
                      <a:endParaRPr sz="1400" u="none" cap="none" strike="noStrike">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FFC000"/>
                      </a:solidFill>
                      <a:prstDash val="solid"/>
                      <a:round/>
                      <a:headEnd len="sm" w="sm" type="none"/>
                      <a:tailEnd len="sm" w="sm" type="none"/>
                    </a:lnT>
                    <a:lnB cap="flat" cmpd="sng" w="12700">
                      <a:solidFill>
                        <a:schemeClr val="accent4"/>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400"/>
                        <a:buFont typeface="Arial"/>
                        <a:buNone/>
                      </a:pPr>
                      <a:r>
                        <a:rPr b="0" lang="en-GB">
                          <a:latin typeface="Calibri"/>
                          <a:ea typeface="Calibri"/>
                          <a:cs typeface="Calibri"/>
                          <a:sym typeface="Calibri"/>
                        </a:rPr>
                        <a:t>Chocolate Beetroot Brownie</a:t>
                      </a:r>
                      <a:r>
                        <a:rPr b="0" lang="en-GB" sz="1400" u="none" cap="none" strike="noStrike">
                          <a:solidFill>
                            <a:schemeClr val="dk1"/>
                          </a:solidFill>
                          <a:latin typeface="Calibri"/>
                          <a:ea typeface="Calibri"/>
                          <a:cs typeface="Calibri"/>
                          <a:sym typeface="Calibri"/>
                        </a:rPr>
                        <a:t> </a:t>
                      </a:r>
                      <a:endParaRPr sz="1400" u="none" cap="none" strike="noStrike">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800"/>
                        <a:buFont typeface="Arial"/>
                        <a:buNone/>
                      </a:pPr>
                      <a:r>
                        <a:rPr b="0" lang="en-GB" sz="800" u="none" cap="none" strike="noStrike">
                          <a:solidFill>
                            <a:schemeClr val="dk1"/>
                          </a:solidFill>
                          <a:latin typeface="Calibri"/>
                          <a:ea typeface="Calibri"/>
                          <a:cs typeface="Calibri"/>
                          <a:sym typeface="Calibri"/>
                        </a:rPr>
                        <a:t>2. 3</a:t>
                      </a:r>
                      <a:endParaRPr sz="1400" u="none" cap="none" strike="noStrike">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tcPr>
                </a:tc>
              </a:tr>
              <a:tr h="936325">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solidFill>
                            <a:schemeClr val="dk1"/>
                          </a:solidFill>
                          <a:latin typeface="Calibri"/>
                          <a:ea typeface="Calibri"/>
                          <a:cs typeface="Calibri"/>
                          <a:sym typeface="Calibri"/>
                        </a:rPr>
                        <a:t>TUESDAY</a:t>
                      </a:r>
                      <a:endParaRPr b="1" sz="1400" u="none" cap="none" strike="noStrike">
                        <a:solidFill>
                          <a:schemeClr val="dk1"/>
                        </a:solidFill>
                        <a:latin typeface="Calibri"/>
                        <a:ea typeface="Calibri"/>
                        <a:cs typeface="Calibri"/>
                        <a:sym typeface="Calibri"/>
                      </a:endParaRPr>
                    </a:p>
                  </a:txBody>
                  <a:tcPr marT="45725" marB="45725" marR="91450" marL="91450" anchor="ctr">
                    <a:lnR cap="flat" cmpd="sng" w="9525">
                      <a:solidFill>
                        <a:srgbClr val="000000">
                          <a:alpha val="0"/>
                        </a:srgbClr>
                      </a:solidFill>
                      <a:prstDash val="solid"/>
                      <a:round/>
                      <a:headEnd len="sm" w="sm" type="none"/>
                      <a:tailEnd len="sm" w="sm" type="none"/>
                    </a:lnR>
                  </a:tcPr>
                </a:tc>
                <a:tc>
                  <a:txBody>
                    <a:bodyPr/>
                    <a:lstStyle/>
                    <a:p>
                      <a:pPr indent="0" lvl="0" marL="0" marR="0" rtl="0" algn="ctr">
                        <a:lnSpc>
                          <a:spcPct val="100000"/>
                        </a:lnSpc>
                        <a:spcBef>
                          <a:spcPts val="0"/>
                        </a:spcBef>
                        <a:spcAft>
                          <a:spcPts val="0"/>
                        </a:spcAft>
                        <a:buClr>
                          <a:schemeClr val="dk1"/>
                        </a:buClr>
                        <a:buSzPts val="1400"/>
                        <a:buFont typeface="Arial"/>
                        <a:buNone/>
                      </a:pPr>
                      <a:r>
                        <a:rPr lang="en-GB">
                          <a:latin typeface="Calibri"/>
                          <a:ea typeface="Calibri"/>
                          <a:cs typeface="Calibri"/>
                          <a:sym typeface="Calibri"/>
                        </a:rPr>
                        <a:t>PASTA</a:t>
                      </a:r>
                      <a:endParaRPr>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400"/>
                        <a:buFont typeface="Arial"/>
                        <a:buNone/>
                      </a:pPr>
                      <a:r>
                        <a:rPr lang="en-GB">
                          <a:latin typeface="Calibri"/>
                          <a:ea typeface="Calibri"/>
                          <a:cs typeface="Calibri"/>
                          <a:sym typeface="Calibri"/>
                        </a:rPr>
                        <a:t>STATION</a:t>
                      </a:r>
                      <a:endParaRPr>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400"/>
                        <a:buFont typeface="Arial"/>
                        <a:buNone/>
                      </a:pPr>
                      <a:r>
                        <a:rPr lang="en-GB">
                          <a:latin typeface="Calibri"/>
                          <a:ea typeface="Calibri"/>
                          <a:cs typeface="Calibri"/>
                          <a:sym typeface="Calibri"/>
                        </a:rPr>
                        <a:t>DAY</a:t>
                      </a:r>
                      <a:endParaRPr>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accent4"/>
                      </a:solidFill>
                      <a:prstDash val="solid"/>
                      <a:round/>
                      <a:headEnd len="sm" w="sm" type="none"/>
                      <a:tailEnd len="sm" w="sm" type="none"/>
                    </a:lnT>
                    <a:lnB cap="flat" cmpd="sng" w="12700">
                      <a:solidFill>
                        <a:srgbClr val="FFC000"/>
                      </a:solidFill>
                      <a:prstDash val="solid"/>
                      <a:round/>
                      <a:headEnd len="sm" w="sm" type="none"/>
                      <a:tailEnd len="sm" w="sm" type="none"/>
                    </a:lnB>
                  </a:tcPr>
                </a:tc>
                <a:tc>
                  <a:txBody>
                    <a:bodyPr/>
                    <a:lstStyle/>
                    <a:p>
                      <a:pPr indent="-114300" lvl="0" marL="171450" marR="0" rtl="0" algn="ctr">
                        <a:lnSpc>
                          <a:spcPct val="100000"/>
                        </a:lnSpc>
                        <a:spcBef>
                          <a:spcPts val="0"/>
                        </a:spcBef>
                        <a:spcAft>
                          <a:spcPts val="0"/>
                        </a:spcAft>
                        <a:buClr>
                          <a:schemeClr val="dk1"/>
                        </a:buClr>
                        <a:buSzPts val="900"/>
                        <a:buFont typeface="Arial"/>
                        <a:buNone/>
                      </a:pPr>
                      <a:r>
                        <a:rPr lang="en-GB">
                          <a:latin typeface="Calibri"/>
                          <a:ea typeface="Calibri"/>
                          <a:cs typeface="Calibri"/>
                          <a:sym typeface="Calibri"/>
                        </a:rPr>
                        <a:t>Served with a selection of</a:t>
                      </a:r>
                      <a:endParaRPr>
                        <a:latin typeface="Calibri"/>
                        <a:ea typeface="Calibri"/>
                        <a:cs typeface="Calibri"/>
                        <a:sym typeface="Calibri"/>
                      </a:endParaRPr>
                    </a:p>
                    <a:p>
                      <a:pPr indent="-114300" lvl="0" marL="171450" marR="0" rtl="0" algn="ctr">
                        <a:lnSpc>
                          <a:spcPct val="100000"/>
                        </a:lnSpc>
                        <a:spcBef>
                          <a:spcPts val="0"/>
                        </a:spcBef>
                        <a:spcAft>
                          <a:spcPts val="0"/>
                        </a:spcAft>
                        <a:buClr>
                          <a:schemeClr val="dk1"/>
                        </a:buClr>
                        <a:buSzPts val="900"/>
                        <a:buFont typeface="Arial"/>
                        <a:buNone/>
                      </a:pPr>
                      <a:r>
                        <a:rPr lang="en-GB">
                          <a:latin typeface="Calibri"/>
                          <a:ea typeface="Calibri"/>
                          <a:cs typeface="Calibri"/>
                          <a:sym typeface="Calibri"/>
                        </a:rPr>
                        <a:t>Sauces</a:t>
                      </a:r>
                      <a:endParaRPr>
                        <a:latin typeface="Calibri"/>
                        <a:ea typeface="Calibri"/>
                        <a:cs typeface="Calibri"/>
                        <a:sym typeface="Calibri"/>
                      </a:endParaRPr>
                    </a:p>
                    <a:p>
                      <a:pPr indent="0" lvl="0" marL="0" rtl="0" algn="ctr">
                        <a:spcBef>
                          <a:spcPts val="0"/>
                        </a:spcBef>
                        <a:spcAft>
                          <a:spcPts val="0"/>
                        </a:spcAft>
                        <a:buClr>
                          <a:schemeClr val="dk1"/>
                        </a:buClr>
                        <a:buSzPts val="800"/>
                        <a:buFont typeface="Arial"/>
                        <a:buNone/>
                      </a:pPr>
                      <a:r>
                        <a:t/>
                      </a:r>
                      <a:endParaRPr>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accent4"/>
                      </a:solidFill>
                      <a:prstDash val="solid"/>
                      <a:round/>
                      <a:headEnd len="sm" w="sm" type="none"/>
                      <a:tailEnd len="sm" w="sm" type="none"/>
                    </a:lnT>
                    <a:lnB cap="flat" cmpd="sng" w="12700">
                      <a:solidFill>
                        <a:srgbClr val="FFC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chemeClr val="dk1"/>
                        </a:buClr>
                        <a:buSzPts val="800"/>
                        <a:buFont typeface="Arial"/>
                        <a:buNone/>
                      </a:pPr>
                      <a:r>
                        <a:rPr lang="en-GB" sz="1400" u="none" cap="none" strike="noStrike">
                          <a:latin typeface="Calibri"/>
                          <a:ea typeface="Calibri"/>
                          <a:cs typeface="Calibri"/>
                          <a:sym typeface="Calibri"/>
                        </a:rPr>
                        <a:t>Chicken Tikka</a:t>
                      </a:r>
                      <a:endParaRPr sz="14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800"/>
                        <a:buFont typeface="Arial"/>
                        <a:buNone/>
                      </a:pPr>
                      <a:r>
                        <a:rPr lang="en-GB" sz="1400" u="none" cap="none" strike="noStrike">
                          <a:latin typeface="Calibri"/>
                          <a:ea typeface="Calibri"/>
                          <a:cs typeface="Calibri"/>
                          <a:sym typeface="Calibri"/>
                        </a:rPr>
                        <a:t>Naan Bread</a:t>
                      </a:r>
                      <a:endParaRPr sz="14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800"/>
                        <a:buFont typeface="Arial"/>
                        <a:buNone/>
                      </a:pPr>
                      <a:r>
                        <a:rPr lang="en-GB" sz="800" u="none" cap="none" strike="noStrike">
                          <a:latin typeface="Calibri"/>
                          <a:ea typeface="Calibri"/>
                          <a:cs typeface="Calibri"/>
                          <a:sym typeface="Calibri"/>
                        </a:rPr>
                        <a:t>With Yoghurt &amp; Mint Dressing</a:t>
                      </a:r>
                      <a:br>
                        <a:rPr lang="en-GB" sz="800" u="none" cap="none" strike="noStrike">
                          <a:latin typeface="Calibri"/>
                          <a:ea typeface="Calibri"/>
                          <a:cs typeface="Calibri"/>
                          <a:sym typeface="Calibri"/>
                        </a:rPr>
                      </a:br>
                      <a:r>
                        <a:rPr lang="en-GB" sz="800" u="none" cap="none" strike="noStrike">
                          <a:latin typeface="Calibri"/>
                          <a:ea typeface="Calibri"/>
                          <a:cs typeface="Calibri"/>
                          <a:sym typeface="Calibri"/>
                        </a:rPr>
                        <a:t>  2, 6</a:t>
                      </a:r>
                      <a:endParaRPr sz="800" u="none" cap="none" strike="noStrike">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accent4"/>
                      </a:solidFill>
                      <a:prstDash val="solid"/>
                      <a:round/>
                      <a:headEnd len="sm" w="sm" type="none"/>
                      <a:tailEnd len="sm" w="sm" type="none"/>
                    </a:lnT>
                    <a:lnB cap="flat" cmpd="sng" w="12700">
                      <a:solidFill>
                        <a:schemeClr val="accent4"/>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chemeClr val="dk1"/>
                        </a:buClr>
                        <a:buSzPts val="800"/>
                        <a:buFont typeface="Arial"/>
                        <a:buNone/>
                      </a:pPr>
                      <a:r>
                        <a:rPr lang="en-GB" sz="1400" u="none" cap="none" strike="noStrike">
                          <a:latin typeface="Calibri"/>
                          <a:ea typeface="Calibri"/>
                          <a:cs typeface="Calibri"/>
                          <a:sym typeface="Calibri"/>
                        </a:rPr>
                        <a:t>Halloumi &amp; Bhaji</a:t>
                      </a:r>
                      <a:endParaRPr sz="14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800"/>
                        <a:buFont typeface="Arial"/>
                        <a:buNone/>
                      </a:pPr>
                      <a:r>
                        <a:rPr lang="en-GB" sz="1400" u="none" cap="none" strike="noStrike">
                          <a:latin typeface="Calibri"/>
                          <a:ea typeface="Calibri"/>
                          <a:cs typeface="Calibri"/>
                          <a:sym typeface="Calibri"/>
                        </a:rPr>
                        <a:t>Naan Bread</a:t>
                      </a:r>
                      <a:br>
                        <a:rPr lang="en-GB" sz="1400" u="none" cap="none" strike="noStrike">
                          <a:latin typeface="Calibri"/>
                          <a:ea typeface="Calibri"/>
                          <a:cs typeface="Calibri"/>
                          <a:sym typeface="Calibri"/>
                        </a:rPr>
                      </a:br>
                      <a:r>
                        <a:rPr lang="en-GB" sz="800" u="none" cap="none" strike="noStrike">
                          <a:latin typeface="Calibri"/>
                          <a:ea typeface="Calibri"/>
                          <a:cs typeface="Calibri"/>
                          <a:sym typeface="Calibri"/>
                        </a:rPr>
                        <a:t>With Yoghurt &amp; Mint Dressing</a:t>
                      </a:r>
                      <a:br>
                        <a:rPr lang="en-GB" sz="800" u="none" cap="none" strike="noStrike">
                          <a:latin typeface="Calibri"/>
                          <a:ea typeface="Calibri"/>
                          <a:cs typeface="Calibri"/>
                          <a:sym typeface="Calibri"/>
                        </a:rPr>
                      </a:br>
                      <a:r>
                        <a:rPr lang="en-GB" sz="800" u="none" cap="none" strike="noStrike">
                          <a:latin typeface="Calibri"/>
                          <a:ea typeface="Calibri"/>
                          <a:cs typeface="Calibri"/>
                          <a:sym typeface="Calibri"/>
                        </a:rPr>
                        <a:t>  2, 6</a:t>
                      </a:r>
                      <a:endParaRPr sz="1400" u="none" cap="none" strike="noStrike">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accent4"/>
                      </a:solidFill>
                      <a:prstDash val="solid"/>
                      <a:round/>
                      <a:headEnd len="sm" w="sm" type="none"/>
                      <a:tailEnd len="sm" w="sm" type="none"/>
                    </a:lnT>
                    <a:lnB cap="flat" cmpd="sng" w="12700">
                      <a:solidFill>
                        <a:schemeClr val="accent4"/>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400"/>
                        <a:buFont typeface="Arial"/>
                        <a:buNone/>
                      </a:pPr>
                      <a:r>
                        <a:rPr lang="en-GB" sz="1400" u="none" cap="none" strike="noStrike">
                          <a:solidFill>
                            <a:schemeClr val="dk1"/>
                          </a:solidFill>
                          <a:latin typeface="Calibri"/>
                          <a:ea typeface="Calibri"/>
                          <a:cs typeface="Calibri"/>
                          <a:sym typeface="Calibri"/>
                        </a:rPr>
                        <a:t>Banana Traybake</a:t>
                      </a:r>
                      <a:endParaRPr sz="1400" u="none" cap="none" strike="noStrike">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800"/>
                        <a:buFont typeface="Arial"/>
                        <a:buNone/>
                      </a:pPr>
                      <a:r>
                        <a:rPr lang="en-GB" sz="800" u="none" cap="none" strike="noStrike">
                          <a:solidFill>
                            <a:schemeClr val="dk1"/>
                          </a:solidFill>
                          <a:latin typeface="Calibri"/>
                          <a:ea typeface="Calibri"/>
                          <a:cs typeface="Calibri"/>
                          <a:sym typeface="Calibri"/>
                        </a:rPr>
                        <a:t>2, </a:t>
                      </a:r>
                      <a:r>
                        <a:rPr lang="en-GB" sz="800" u="none" cap="none" strike="noStrike">
                          <a:latin typeface="Calibri"/>
                          <a:ea typeface="Calibri"/>
                          <a:cs typeface="Calibri"/>
                          <a:sym typeface="Calibri"/>
                        </a:rPr>
                        <a:t>3</a:t>
                      </a:r>
                      <a:endParaRPr sz="1400" u="none" cap="none" strike="noStrike">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tcPr>
                </a:tc>
              </a:tr>
              <a:tr h="816925">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solidFill>
                            <a:schemeClr val="dk1"/>
                          </a:solidFill>
                          <a:latin typeface="Calibri"/>
                          <a:ea typeface="Calibri"/>
                          <a:cs typeface="Calibri"/>
                          <a:sym typeface="Calibri"/>
                        </a:rPr>
                        <a:t>WEDNESDAY</a:t>
                      </a:r>
                      <a:endParaRPr b="1" sz="1400" u="none" cap="none" strike="noStrike">
                        <a:latin typeface="Calibri"/>
                        <a:ea typeface="Calibri"/>
                        <a:cs typeface="Calibri"/>
                        <a:sym typeface="Calibri"/>
                      </a:endParaRPr>
                    </a:p>
                  </a:txBody>
                  <a:tcPr marT="45725" marB="45725" marR="91450" marL="91450" anchor="ctr"/>
                </a:tc>
                <a:tc>
                  <a:txBody>
                    <a:bodyPr/>
                    <a:lstStyle/>
                    <a:p>
                      <a:pPr indent="0" lvl="0" marL="177800" marR="0" rtl="0" algn="ctr">
                        <a:lnSpc>
                          <a:spcPct val="115000"/>
                        </a:lnSpc>
                        <a:spcBef>
                          <a:spcPts val="0"/>
                        </a:spcBef>
                        <a:spcAft>
                          <a:spcPts val="0"/>
                        </a:spcAft>
                        <a:buClr>
                          <a:srgbClr val="000000"/>
                        </a:buClr>
                        <a:buSzPts val="1400"/>
                        <a:buFont typeface="Arial"/>
                        <a:buNone/>
                      </a:pPr>
                      <a:r>
                        <a:rPr lang="en-GB" sz="1400" u="none" cap="none" strike="noStrike">
                          <a:latin typeface="Calibri"/>
                          <a:ea typeface="Calibri"/>
                          <a:cs typeface="Calibri"/>
                          <a:sym typeface="Calibri"/>
                        </a:rPr>
                        <a:t>Chicken Roast Dinner</a:t>
                      </a:r>
                      <a:endParaRPr sz="1400" u="none" cap="none" strike="noStrike">
                        <a:latin typeface="Calibri"/>
                        <a:ea typeface="Calibri"/>
                        <a:cs typeface="Calibri"/>
                        <a:sym typeface="Calibri"/>
                      </a:endParaRPr>
                    </a:p>
                    <a:p>
                      <a:pPr indent="0" lvl="0" marL="177800" marR="0" rtl="0" algn="ctr">
                        <a:lnSpc>
                          <a:spcPct val="115000"/>
                        </a:lnSpc>
                        <a:spcBef>
                          <a:spcPts val="0"/>
                        </a:spcBef>
                        <a:spcAft>
                          <a:spcPts val="0"/>
                        </a:spcAft>
                        <a:buClr>
                          <a:srgbClr val="000000"/>
                        </a:buClr>
                        <a:buSzPts val="1000"/>
                        <a:buFont typeface="Arial"/>
                        <a:buNone/>
                      </a:pPr>
                      <a:r>
                        <a:rPr lang="en-GB" sz="1000" u="none" cap="none" strike="noStrike">
                          <a:latin typeface="Calibri"/>
                          <a:ea typeface="Calibri"/>
                          <a:cs typeface="Calibri"/>
                          <a:sym typeface="Calibri"/>
                        </a:rPr>
                        <a:t>With Vegetables,</a:t>
                      </a:r>
                      <a:br>
                        <a:rPr lang="en-GB" sz="1000" u="none" cap="none" strike="noStrike">
                          <a:latin typeface="Calibri"/>
                          <a:ea typeface="Calibri"/>
                          <a:cs typeface="Calibri"/>
                          <a:sym typeface="Calibri"/>
                        </a:rPr>
                      </a:br>
                      <a:r>
                        <a:rPr lang="en-GB" sz="1000" u="none" cap="none" strike="noStrike">
                          <a:latin typeface="Calibri"/>
                          <a:ea typeface="Calibri"/>
                          <a:cs typeface="Calibri"/>
                          <a:sym typeface="Calibri"/>
                        </a:rPr>
                        <a:t>Roast Potatoes &amp; Gravy</a:t>
                      </a:r>
                      <a:endParaRPr sz="1000" u="none" cap="none" strike="noStrike">
                        <a:latin typeface="Calibri"/>
                        <a:ea typeface="Calibri"/>
                        <a:cs typeface="Calibri"/>
                        <a:sym typeface="Calibri"/>
                      </a:endParaRPr>
                    </a:p>
                    <a:p>
                      <a:pPr indent="-114300" lvl="0" marL="171450" marR="0" rtl="0" algn="ctr">
                        <a:lnSpc>
                          <a:spcPct val="100000"/>
                        </a:lnSpc>
                        <a:spcBef>
                          <a:spcPts val="0"/>
                        </a:spcBef>
                        <a:spcAft>
                          <a:spcPts val="0"/>
                        </a:spcAft>
                        <a:buClr>
                          <a:schemeClr val="dk1"/>
                        </a:buClr>
                        <a:buSzPts val="900"/>
                        <a:buFont typeface="Arial"/>
                        <a:buNone/>
                      </a:pPr>
                      <a:r>
                        <a:rPr lang="en-GB" sz="800" u="none" cap="none" strike="noStrike">
                          <a:latin typeface="Calibri"/>
                          <a:ea typeface="Calibri"/>
                          <a:cs typeface="Calibri"/>
                          <a:sym typeface="Calibri"/>
                        </a:rPr>
                        <a:t>A/F</a:t>
                      </a:r>
                      <a:endParaRPr sz="800" u="none" cap="none" strike="noStrike">
                        <a:latin typeface="Calibri"/>
                        <a:ea typeface="Calibri"/>
                        <a:cs typeface="Calibri"/>
                        <a:sym typeface="Calibri"/>
                      </a:endParaRPr>
                    </a:p>
                  </a:txBody>
                  <a:tcPr marT="91425" marB="91425" marR="91425" marL="91425">
                    <a:lnT cap="flat" cmpd="sng" w="12700">
                      <a:solidFill>
                        <a:srgbClr val="FFC000"/>
                      </a:solidFill>
                      <a:prstDash val="solid"/>
                      <a:round/>
                      <a:headEnd len="sm" w="sm" type="none"/>
                      <a:tailEnd len="sm" w="sm" type="none"/>
                    </a:lnT>
                  </a:tcPr>
                </a:tc>
                <a:tc>
                  <a:txBody>
                    <a:bodyPr/>
                    <a:lstStyle/>
                    <a:p>
                      <a:pPr indent="0" lvl="0" marL="0" marR="0" rtl="0" algn="ctr">
                        <a:lnSpc>
                          <a:spcPct val="115000"/>
                        </a:lnSpc>
                        <a:spcBef>
                          <a:spcPts val="0"/>
                        </a:spcBef>
                        <a:spcAft>
                          <a:spcPts val="0"/>
                        </a:spcAft>
                        <a:buClr>
                          <a:schemeClr val="dk1"/>
                        </a:buClr>
                        <a:buSzPts val="800"/>
                        <a:buFont typeface="Arial"/>
                        <a:buNone/>
                      </a:pPr>
                      <a:r>
                        <a:rPr lang="en-GB" sz="1400" u="none" cap="none" strike="noStrike">
                          <a:latin typeface="Calibri"/>
                          <a:ea typeface="Calibri"/>
                          <a:cs typeface="Calibri"/>
                          <a:sym typeface="Calibri"/>
                        </a:rPr>
                        <a:t>Cauliflower &amp; Broccoli Bake </a:t>
                      </a:r>
                      <a:endParaRPr sz="1400" u="none" cap="none" strike="noStrike">
                        <a:latin typeface="Calibri"/>
                        <a:ea typeface="Calibri"/>
                        <a:cs typeface="Calibri"/>
                        <a:sym typeface="Calibri"/>
                      </a:endParaRPr>
                    </a:p>
                    <a:p>
                      <a:pPr indent="0" lvl="0" marL="0" marR="0" rtl="0" algn="ctr">
                        <a:lnSpc>
                          <a:spcPct val="115000"/>
                        </a:lnSpc>
                        <a:spcBef>
                          <a:spcPts val="0"/>
                        </a:spcBef>
                        <a:spcAft>
                          <a:spcPts val="0"/>
                        </a:spcAft>
                        <a:buClr>
                          <a:schemeClr val="dk1"/>
                        </a:buClr>
                        <a:buSzPts val="800"/>
                        <a:buFont typeface="Arial"/>
                        <a:buNone/>
                      </a:pPr>
                      <a:r>
                        <a:rPr lang="en-GB" sz="800" u="none" cap="none" strike="noStrike">
                          <a:latin typeface="Calibri"/>
                          <a:ea typeface="Calibri"/>
                          <a:cs typeface="Calibri"/>
                          <a:sym typeface="Calibri"/>
                        </a:rPr>
                        <a:t>2, 6</a:t>
                      </a:r>
                      <a:endParaRPr sz="800" u="none" cap="none" strike="noStrike">
                        <a:latin typeface="Calibri"/>
                        <a:ea typeface="Calibri"/>
                        <a:cs typeface="Calibri"/>
                        <a:sym typeface="Calibri"/>
                      </a:endParaRPr>
                    </a:p>
                  </a:txBody>
                  <a:tcPr marT="91425" marB="91425" marR="91425" marL="91425">
                    <a:lnT cap="flat" cmpd="sng" w="12700">
                      <a:solidFill>
                        <a:srgbClr val="FFC000"/>
                      </a:solidFill>
                      <a:prstDash val="solid"/>
                      <a:round/>
                      <a:headEnd len="sm" w="sm" type="none"/>
                      <a:tailEnd len="sm" w="sm" type="none"/>
                    </a:lnT>
                  </a:tcPr>
                </a:tc>
                <a:tc>
                  <a:txBody>
                    <a:bodyPr/>
                    <a:lstStyle/>
                    <a:p>
                      <a:pPr indent="0" lvl="0" marL="0" marR="0" rtl="0" algn="ctr">
                        <a:lnSpc>
                          <a:spcPct val="100000"/>
                        </a:lnSpc>
                        <a:spcBef>
                          <a:spcPts val="0"/>
                        </a:spcBef>
                        <a:spcAft>
                          <a:spcPts val="0"/>
                        </a:spcAft>
                        <a:buClr>
                          <a:schemeClr val="dk1"/>
                        </a:buClr>
                        <a:buSzPts val="1400"/>
                        <a:buFont typeface="Arial"/>
                        <a:buNone/>
                      </a:pPr>
                      <a:r>
                        <a:rPr lang="en-GB" sz="1400" u="none" cap="none" strike="noStrike">
                          <a:latin typeface="Calibri"/>
                          <a:ea typeface="Calibri"/>
                          <a:cs typeface="Calibri"/>
                          <a:sym typeface="Calibri"/>
                        </a:rPr>
                        <a:t>BBQ</a:t>
                      </a:r>
                      <a:r>
                        <a:rPr lang="en-GB" sz="1400" u="none" cap="none" strike="noStrike">
                          <a:latin typeface="Calibri"/>
                          <a:ea typeface="Calibri"/>
                          <a:cs typeface="Calibri"/>
                          <a:sym typeface="Calibri"/>
                        </a:rPr>
                        <a:t> Chicken &amp; Cheese Ciabatta</a:t>
                      </a:r>
                      <a:endParaRPr b="1" sz="1400" u="none" cap="none" strike="noStrike">
                        <a:latin typeface="Calibri"/>
                        <a:ea typeface="Calibri"/>
                        <a:cs typeface="Calibri"/>
                        <a:sym typeface="Calibri"/>
                      </a:endParaRPr>
                    </a:p>
                    <a:p>
                      <a:pPr indent="-114300" lvl="0" marL="171450" marR="0" rtl="0" algn="ctr">
                        <a:lnSpc>
                          <a:spcPct val="100000"/>
                        </a:lnSpc>
                        <a:spcBef>
                          <a:spcPts val="0"/>
                        </a:spcBef>
                        <a:spcAft>
                          <a:spcPts val="0"/>
                        </a:spcAft>
                        <a:buClr>
                          <a:schemeClr val="dk1"/>
                        </a:buClr>
                        <a:buSzPts val="900"/>
                        <a:buFont typeface="Arial"/>
                        <a:buNone/>
                      </a:pPr>
                      <a:r>
                        <a:rPr lang="en-GB" sz="800" u="none" cap="none" strike="noStrike">
                          <a:latin typeface="Calibri"/>
                          <a:ea typeface="Calibri"/>
                          <a:cs typeface="Calibri"/>
                          <a:sym typeface="Calibri"/>
                        </a:rPr>
                        <a:t>2, 6</a:t>
                      </a:r>
                      <a:endParaRPr sz="1400" u="none" cap="none" strike="noStrike">
                        <a:latin typeface="Calibri"/>
                        <a:ea typeface="Calibri"/>
                        <a:cs typeface="Calibri"/>
                        <a:sym typeface="Calibri"/>
                      </a:endParaRPr>
                    </a:p>
                  </a:txBody>
                  <a:tcPr marT="45725" marB="45725" marR="91450" marL="91450">
                    <a:lnT cap="flat" cmpd="sng" w="12700">
                      <a:solidFill>
                        <a:schemeClr val="accent4"/>
                      </a:solidFill>
                      <a:prstDash val="solid"/>
                      <a:round/>
                      <a:headEnd len="sm" w="sm" type="none"/>
                      <a:tailEnd len="sm" w="sm" type="none"/>
                    </a:lnT>
                  </a:tcPr>
                </a:tc>
                <a:tc>
                  <a:txBody>
                    <a:bodyPr/>
                    <a:lstStyle/>
                    <a:p>
                      <a:pPr indent="0" lvl="0" marL="0" marR="0" rtl="0" algn="ctr">
                        <a:lnSpc>
                          <a:spcPct val="100000"/>
                        </a:lnSpc>
                        <a:spcBef>
                          <a:spcPts val="0"/>
                        </a:spcBef>
                        <a:spcAft>
                          <a:spcPts val="0"/>
                        </a:spcAft>
                        <a:buClr>
                          <a:srgbClr val="000000"/>
                        </a:buClr>
                        <a:buSzPts val="1400"/>
                        <a:buFont typeface="Arial"/>
                        <a:buNone/>
                      </a:pPr>
                      <a:r>
                        <a:rPr lang="en-GB" sz="1400" u="none" cap="none" strike="noStrike">
                          <a:solidFill>
                            <a:schemeClr val="dk1"/>
                          </a:solidFill>
                          <a:latin typeface="Calibri"/>
                          <a:ea typeface="Calibri"/>
                          <a:cs typeface="Calibri"/>
                          <a:sym typeface="Calibri"/>
                        </a:rPr>
                        <a:t> </a:t>
                      </a:r>
                      <a:r>
                        <a:rPr lang="en-GB" sz="1400" u="none" cap="none" strike="noStrike">
                          <a:latin typeface="Calibri"/>
                          <a:ea typeface="Calibri"/>
                          <a:cs typeface="Calibri"/>
                          <a:sym typeface="Calibri"/>
                        </a:rPr>
                        <a:t>Sweet Potato Falafel Wrap</a:t>
                      </a:r>
                      <a:endParaRPr sz="1400" u="none" cap="none" strike="noStrike"/>
                    </a:p>
                    <a:p>
                      <a:pPr indent="0" lvl="0" marL="0" marR="0" rtl="0" algn="ctr">
                        <a:lnSpc>
                          <a:spcPct val="100000"/>
                        </a:lnSpc>
                        <a:spcBef>
                          <a:spcPts val="0"/>
                        </a:spcBef>
                        <a:spcAft>
                          <a:spcPts val="0"/>
                        </a:spcAft>
                        <a:buClr>
                          <a:srgbClr val="000000"/>
                        </a:buClr>
                        <a:buSzPts val="1400"/>
                        <a:buFont typeface="Arial"/>
                        <a:buNone/>
                      </a:pPr>
                      <a:r>
                        <a:rPr b="0" i="0" lang="en-GB" sz="1000" u="none" cap="none" strike="noStrike">
                          <a:solidFill>
                            <a:srgbClr val="000000"/>
                          </a:solidFill>
                          <a:latin typeface="Calibri"/>
                          <a:ea typeface="Calibri"/>
                          <a:cs typeface="Calibri"/>
                          <a:sym typeface="Calibri"/>
                        </a:rPr>
                        <a:t>With Houmous</a:t>
                      </a:r>
                      <a:br>
                        <a:rPr lang="en-GB" sz="1400" u="none" cap="none" strike="noStrike">
                          <a:latin typeface="Calibri"/>
                          <a:ea typeface="Calibri"/>
                          <a:cs typeface="Calibri"/>
                          <a:sym typeface="Calibri"/>
                        </a:rPr>
                      </a:br>
                      <a:r>
                        <a:rPr lang="en-GB" sz="800" u="none" cap="none" strike="noStrike">
                          <a:latin typeface="Calibri"/>
                          <a:ea typeface="Calibri"/>
                          <a:cs typeface="Calibri"/>
                          <a:sym typeface="Calibri"/>
                        </a:rPr>
                        <a:t> 2</a:t>
                      </a:r>
                      <a:endParaRPr sz="1400" u="none" cap="none" strike="noStrike"/>
                    </a:p>
                    <a:p>
                      <a:pPr indent="0" lvl="0" marL="0" marR="0" rtl="0" algn="ctr">
                        <a:lnSpc>
                          <a:spcPct val="100000"/>
                        </a:lnSpc>
                        <a:spcBef>
                          <a:spcPts val="0"/>
                        </a:spcBef>
                        <a:spcAft>
                          <a:spcPts val="0"/>
                        </a:spcAft>
                        <a:buClr>
                          <a:srgbClr val="000000"/>
                        </a:buClr>
                        <a:buSzPts val="1400"/>
                        <a:buFont typeface="Arial"/>
                        <a:buNone/>
                      </a:pPr>
                      <a:r>
                        <a:t/>
                      </a:r>
                      <a:endParaRPr sz="1400" u="none" cap="none" strike="noStrike">
                        <a:latin typeface="Calibri"/>
                        <a:ea typeface="Calibri"/>
                        <a:cs typeface="Calibri"/>
                        <a:sym typeface="Calibri"/>
                      </a:endParaRPr>
                    </a:p>
                  </a:txBody>
                  <a:tcPr marT="45725" marB="45725" marR="91450" marL="91450">
                    <a:lnT cap="flat" cmpd="sng" w="12700">
                      <a:solidFill>
                        <a:schemeClr val="accent4"/>
                      </a:solidFill>
                      <a:prstDash val="solid"/>
                      <a:round/>
                      <a:headEnd len="sm" w="sm" type="none"/>
                      <a:tailEnd len="sm" w="sm" type="none"/>
                    </a:lnT>
                  </a:tcPr>
                </a:tc>
                <a:tc>
                  <a:txBody>
                    <a:bodyPr/>
                    <a:lstStyle/>
                    <a:p>
                      <a:pPr indent="0" lvl="0" marL="0" marR="0" rtl="0" algn="ctr">
                        <a:lnSpc>
                          <a:spcPct val="100000"/>
                        </a:lnSpc>
                        <a:spcBef>
                          <a:spcPts val="0"/>
                        </a:spcBef>
                        <a:spcAft>
                          <a:spcPts val="0"/>
                        </a:spcAft>
                        <a:buClr>
                          <a:srgbClr val="000000"/>
                        </a:buClr>
                        <a:buSzPts val="1400"/>
                        <a:buFont typeface="Arial"/>
                        <a:buNone/>
                      </a:pPr>
                      <a:r>
                        <a:rPr lang="en-GB" sz="1400" u="none" cap="none" strike="noStrike">
                          <a:solidFill>
                            <a:schemeClr val="dk1"/>
                          </a:solidFill>
                          <a:latin typeface="Calibri"/>
                          <a:ea typeface="Calibri"/>
                          <a:cs typeface="Calibri"/>
                          <a:sym typeface="Calibri"/>
                        </a:rPr>
                        <a:t> Lemon Drizzle Slice</a:t>
                      </a:r>
                      <a:endParaRPr sz="8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800"/>
                        <a:buFont typeface="Arial"/>
                        <a:buNone/>
                      </a:pPr>
                      <a:r>
                        <a:rPr lang="en-GB" sz="800" u="none" cap="none" strike="noStrike">
                          <a:solidFill>
                            <a:schemeClr val="dk1"/>
                          </a:solidFill>
                          <a:latin typeface="Calibri"/>
                          <a:ea typeface="Calibri"/>
                          <a:cs typeface="Calibri"/>
                          <a:sym typeface="Calibri"/>
                        </a:rPr>
                        <a:t>2, </a:t>
                      </a:r>
                      <a:r>
                        <a:rPr lang="en-GB" sz="800" u="none" cap="none" strike="noStrike">
                          <a:latin typeface="Calibri"/>
                          <a:ea typeface="Calibri"/>
                          <a:cs typeface="Calibri"/>
                          <a:sym typeface="Calibri"/>
                        </a:rPr>
                        <a:t>3</a:t>
                      </a:r>
                      <a:endParaRPr sz="1400" u="none" cap="none" strike="noStrike">
                        <a:latin typeface="Calibri"/>
                        <a:ea typeface="Calibri"/>
                        <a:cs typeface="Calibri"/>
                        <a:sym typeface="Calibri"/>
                      </a:endParaRPr>
                    </a:p>
                  </a:txBody>
                  <a:tcPr marT="45725" marB="45725" marR="91450" marL="91450"/>
                </a:tc>
              </a:tr>
              <a:tr h="985950">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solidFill>
                            <a:schemeClr val="dk1"/>
                          </a:solidFill>
                          <a:latin typeface="Calibri"/>
                          <a:ea typeface="Calibri"/>
                          <a:cs typeface="Calibri"/>
                          <a:sym typeface="Calibri"/>
                        </a:rPr>
                        <a:t>THURSDAY</a:t>
                      </a:r>
                      <a:endParaRPr b="1" sz="1400" u="none" cap="none" strike="noStrike">
                        <a:latin typeface="Calibri"/>
                        <a:ea typeface="Calibri"/>
                        <a:cs typeface="Calibri"/>
                        <a:sym typeface="Calibri"/>
                      </a:endParaRPr>
                    </a:p>
                  </a:txBody>
                  <a:tcPr marT="45725" marB="45725" marR="91450" marL="91450" anchor="ctr"/>
                </a:tc>
                <a:tc>
                  <a:txBody>
                    <a:bodyPr/>
                    <a:lstStyle/>
                    <a:p>
                      <a:pPr indent="-114300" lvl="0" marL="171450" rtl="0" algn="ctr">
                        <a:spcBef>
                          <a:spcPts val="0"/>
                        </a:spcBef>
                        <a:spcAft>
                          <a:spcPts val="0"/>
                        </a:spcAft>
                        <a:buClr>
                          <a:schemeClr val="dk1"/>
                        </a:buClr>
                        <a:buSzPts val="1100"/>
                        <a:buFont typeface="Arial"/>
                        <a:buNone/>
                      </a:pPr>
                      <a:r>
                        <a:rPr lang="en-GB">
                          <a:latin typeface="Calibri"/>
                          <a:ea typeface="Calibri"/>
                          <a:cs typeface="Calibri"/>
                          <a:sym typeface="Calibri"/>
                        </a:rPr>
                        <a:t>Chicken Noodle</a:t>
                      </a:r>
                      <a:endParaRPr>
                        <a:latin typeface="Calibri"/>
                        <a:ea typeface="Calibri"/>
                        <a:cs typeface="Calibri"/>
                        <a:sym typeface="Calibri"/>
                      </a:endParaRPr>
                    </a:p>
                    <a:p>
                      <a:pPr indent="-114300" lvl="0" marL="171450" rtl="0" algn="ctr">
                        <a:spcBef>
                          <a:spcPts val="0"/>
                        </a:spcBef>
                        <a:spcAft>
                          <a:spcPts val="0"/>
                        </a:spcAft>
                        <a:buClr>
                          <a:schemeClr val="dk1"/>
                        </a:buClr>
                        <a:buSzPts val="1100"/>
                        <a:buFont typeface="Arial"/>
                        <a:buNone/>
                      </a:pPr>
                      <a:r>
                        <a:rPr lang="en-GB">
                          <a:latin typeface="Calibri"/>
                          <a:ea typeface="Calibri"/>
                          <a:cs typeface="Calibri"/>
                          <a:sym typeface="Calibri"/>
                        </a:rPr>
                        <a:t>Stir Fry</a:t>
                      </a:r>
                      <a:endParaRPr>
                        <a:latin typeface="Calibri"/>
                        <a:ea typeface="Calibri"/>
                        <a:cs typeface="Calibri"/>
                        <a:sym typeface="Calibri"/>
                      </a:endParaRPr>
                    </a:p>
                    <a:p>
                      <a:pPr indent="-114300" lvl="0" marL="171450" rtl="0" algn="ctr">
                        <a:spcBef>
                          <a:spcPts val="0"/>
                        </a:spcBef>
                        <a:spcAft>
                          <a:spcPts val="0"/>
                        </a:spcAft>
                        <a:buClr>
                          <a:schemeClr val="dk1"/>
                        </a:buClr>
                        <a:buSzPts val="1100"/>
                        <a:buFont typeface="Arial"/>
                        <a:buNone/>
                      </a:pPr>
                      <a:r>
                        <a:rPr lang="en-GB" sz="800">
                          <a:latin typeface="Calibri"/>
                          <a:ea typeface="Calibri"/>
                          <a:cs typeface="Calibri"/>
                          <a:sym typeface="Calibri"/>
                        </a:rPr>
                        <a:t>2, 3, 12</a:t>
                      </a:r>
                      <a:endParaRPr>
                        <a:latin typeface="Calibri"/>
                        <a:ea typeface="Calibri"/>
                        <a:cs typeface="Calibri"/>
                        <a:sym typeface="Calibri"/>
                      </a:endParaRPr>
                    </a:p>
                    <a:p>
                      <a:pPr indent="-114300" lvl="0" marL="171450" rtl="0" algn="l">
                        <a:spcBef>
                          <a:spcPts val="0"/>
                        </a:spcBef>
                        <a:spcAft>
                          <a:spcPts val="0"/>
                        </a:spcAft>
                        <a:buClr>
                          <a:schemeClr val="dk1"/>
                        </a:buClr>
                        <a:buSzPts val="900"/>
                        <a:buFont typeface="Arial"/>
                        <a:buNone/>
                      </a:pPr>
                      <a:r>
                        <a:t/>
                      </a:r>
                      <a:endParaRPr>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chemeClr val="dk1"/>
                        </a:buClr>
                        <a:buSzPts val="800"/>
                        <a:buFont typeface="Arial"/>
                        <a:buNone/>
                      </a:pPr>
                      <a:r>
                        <a:rPr lang="en-GB">
                          <a:latin typeface="Calibri"/>
                          <a:ea typeface="Calibri"/>
                          <a:cs typeface="Calibri"/>
                          <a:sym typeface="Calibri"/>
                        </a:rPr>
                        <a:t>Vegetable</a:t>
                      </a:r>
                      <a:r>
                        <a:rPr lang="en-GB">
                          <a:latin typeface="Calibri"/>
                          <a:ea typeface="Calibri"/>
                          <a:cs typeface="Calibri"/>
                          <a:sym typeface="Calibri"/>
                        </a:rPr>
                        <a:t> Noodle</a:t>
                      </a:r>
                      <a:endParaRPr>
                        <a:latin typeface="Calibri"/>
                        <a:ea typeface="Calibri"/>
                        <a:cs typeface="Calibri"/>
                        <a:sym typeface="Calibri"/>
                      </a:endParaRPr>
                    </a:p>
                    <a:p>
                      <a:pPr indent="-114300" lvl="0" marL="171450" rtl="0" algn="ctr">
                        <a:spcBef>
                          <a:spcPts val="0"/>
                        </a:spcBef>
                        <a:spcAft>
                          <a:spcPts val="0"/>
                        </a:spcAft>
                        <a:buClr>
                          <a:schemeClr val="dk1"/>
                        </a:buClr>
                        <a:buSzPts val="1100"/>
                        <a:buFont typeface="Arial"/>
                        <a:buNone/>
                      </a:pPr>
                      <a:r>
                        <a:rPr lang="en-GB">
                          <a:latin typeface="Calibri"/>
                          <a:ea typeface="Calibri"/>
                          <a:cs typeface="Calibri"/>
                          <a:sym typeface="Calibri"/>
                        </a:rPr>
                        <a:t>Stir Fry</a:t>
                      </a:r>
                      <a:endParaRPr>
                        <a:latin typeface="Calibri"/>
                        <a:ea typeface="Calibri"/>
                        <a:cs typeface="Calibri"/>
                        <a:sym typeface="Calibri"/>
                      </a:endParaRPr>
                    </a:p>
                    <a:p>
                      <a:pPr indent="-114300" lvl="0" marL="171450" rtl="0" algn="ctr">
                        <a:spcBef>
                          <a:spcPts val="0"/>
                        </a:spcBef>
                        <a:spcAft>
                          <a:spcPts val="0"/>
                        </a:spcAft>
                        <a:buClr>
                          <a:schemeClr val="dk1"/>
                        </a:buClr>
                        <a:buSzPts val="1100"/>
                        <a:buFont typeface="Arial"/>
                        <a:buNone/>
                      </a:pPr>
                      <a:r>
                        <a:rPr lang="en-GB" sz="800">
                          <a:latin typeface="Calibri"/>
                          <a:ea typeface="Calibri"/>
                          <a:cs typeface="Calibri"/>
                          <a:sym typeface="Calibri"/>
                        </a:rPr>
                        <a:t>2, 3, 12</a:t>
                      </a:r>
                      <a:endParaRPr>
                        <a:latin typeface="Calibri"/>
                        <a:ea typeface="Calibri"/>
                        <a:cs typeface="Calibri"/>
                        <a:sym typeface="Calibri"/>
                      </a:endParaRPr>
                    </a:p>
                  </a:txBody>
                  <a:tcPr marT="45725" marB="45725" marR="91450" marL="91450"/>
                </a:tc>
                <a:tc>
                  <a:txBody>
                    <a:bodyPr/>
                    <a:lstStyle/>
                    <a:p>
                      <a:pPr indent="0" lvl="0" marL="0" rtl="0" algn="ctr">
                        <a:spcBef>
                          <a:spcPts val="0"/>
                        </a:spcBef>
                        <a:spcAft>
                          <a:spcPts val="0"/>
                        </a:spcAft>
                        <a:buClr>
                          <a:schemeClr val="dk1"/>
                        </a:buClr>
                        <a:buSzPts val="800"/>
                        <a:buFont typeface="Arial"/>
                        <a:buNone/>
                      </a:pPr>
                      <a:r>
                        <a:rPr lang="en-GB">
                          <a:latin typeface="Calibri"/>
                          <a:ea typeface="Calibri"/>
                          <a:cs typeface="Calibri"/>
                          <a:sym typeface="Calibri"/>
                        </a:rPr>
                        <a:t> Cajun Chicken with</a:t>
                      </a:r>
                      <a:endParaRPr>
                        <a:latin typeface="Calibri"/>
                        <a:ea typeface="Calibri"/>
                        <a:cs typeface="Calibri"/>
                        <a:sym typeface="Calibri"/>
                      </a:endParaRPr>
                    </a:p>
                    <a:p>
                      <a:pPr indent="-114300" lvl="0" marL="171450" rtl="0" algn="ctr">
                        <a:spcBef>
                          <a:spcPts val="0"/>
                        </a:spcBef>
                        <a:spcAft>
                          <a:spcPts val="0"/>
                        </a:spcAft>
                        <a:buNone/>
                      </a:pPr>
                      <a:r>
                        <a:rPr lang="en-GB" sz="1000">
                          <a:latin typeface="Calibri"/>
                          <a:ea typeface="Calibri"/>
                          <a:cs typeface="Calibri"/>
                          <a:sym typeface="Calibri"/>
                        </a:rPr>
                        <a:t>Diced Potatoes and</a:t>
                      </a:r>
                      <a:endParaRPr sz="1000">
                        <a:latin typeface="Calibri"/>
                        <a:ea typeface="Calibri"/>
                        <a:cs typeface="Calibri"/>
                        <a:sym typeface="Calibri"/>
                      </a:endParaRPr>
                    </a:p>
                    <a:p>
                      <a:pPr indent="-114300" lvl="0" marL="171450" rtl="0" algn="ctr">
                        <a:spcBef>
                          <a:spcPts val="0"/>
                        </a:spcBef>
                        <a:spcAft>
                          <a:spcPts val="0"/>
                        </a:spcAft>
                        <a:buNone/>
                      </a:pPr>
                      <a:r>
                        <a:rPr lang="en-GB" sz="1000">
                          <a:latin typeface="Calibri"/>
                          <a:ea typeface="Calibri"/>
                          <a:cs typeface="Calibri"/>
                          <a:sym typeface="Calibri"/>
                        </a:rPr>
                        <a:t>Salsa Slaw</a:t>
                      </a:r>
                      <a:endParaRPr sz="1000">
                        <a:latin typeface="Calibri"/>
                        <a:ea typeface="Calibri"/>
                        <a:cs typeface="Calibri"/>
                        <a:sym typeface="Calibri"/>
                      </a:endParaRPr>
                    </a:p>
                    <a:p>
                      <a:pPr indent="-114300" lvl="0" marL="171450" rtl="0" algn="ctr">
                        <a:spcBef>
                          <a:spcPts val="0"/>
                        </a:spcBef>
                        <a:spcAft>
                          <a:spcPts val="0"/>
                        </a:spcAft>
                        <a:buNone/>
                      </a:pPr>
                      <a:r>
                        <a:rPr lang="en-GB" sz="800">
                          <a:latin typeface="Calibri"/>
                          <a:ea typeface="Calibri"/>
                          <a:cs typeface="Calibri"/>
                          <a:sym typeface="Calibri"/>
                        </a:rPr>
                        <a:t>A/F</a:t>
                      </a:r>
                      <a:endParaRPr/>
                    </a:p>
                  </a:txBody>
                  <a:tcPr marT="45725" marB="45725" marR="91450" marL="91450"/>
                </a:tc>
                <a:tc>
                  <a:txBody>
                    <a:bodyPr/>
                    <a:lstStyle/>
                    <a:p>
                      <a:pPr indent="0" lvl="0" marL="0" rtl="0" algn="ctr">
                        <a:spcBef>
                          <a:spcPts val="0"/>
                        </a:spcBef>
                        <a:spcAft>
                          <a:spcPts val="0"/>
                        </a:spcAft>
                        <a:buClr>
                          <a:schemeClr val="dk1"/>
                        </a:buClr>
                        <a:buSzPts val="1400"/>
                        <a:buFont typeface="Arial"/>
                        <a:buNone/>
                      </a:pPr>
                      <a:r>
                        <a:rPr lang="en-GB">
                          <a:latin typeface="Calibri"/>
                          <a:ea typeface="Calibri"/>
                          <a:cs typeface="Calibri"/>
                          <a:sym typeface="Calibri"/>
                        </a:rPr>
                        <a:t>Margherita Ciabatta</a:t>
                      </a:r>
                      <a:endParaRPr b="1"/>
                    </a:p>
                    <a:p>
                      <a:pPr indent="-114300" lvl="0" marL="171450" rtl="0" algn="ctr">
                        <a:spcBef>
                          <a:spcPts val="0"/>
                        </a:spcBef>
                        <a:spcAft>
                          <a:spcPts val="0"/>
                        </a:spcAft>
                        <a:buNone/>
                      </a:pPr>
                      <a:r>
                        <a:rPr lang="en-GB" sz="800">
                          <a:latin typeface="Calibri"/>
                          <a:ea typeface="Calibri"/>
                          <a:cs typeface="Calibri"/>
                          <a:sym typeface="Calibri"/>
                        </a:rPr>
                        <a:t>2, 6</a:t>
                      </a:r>
                      <a:endParaRPr/>
                    </a:p>
                  </a:txBody>
                  <a:tcPr marT="45725" marB="45725" marR="91450" marL="91450"/>
                </a:tc>
                <a:tc>
                  <a:txBody>
                    <a:bodyPr/>
                    <a:lstStyle/>
                    <a:p>
                      <a:pPr indent="0" lvl="0" marL="0" marR="0" rtl="0" algn="ctr">
                        <a:lnSpc>
                          <a:spcPct val="100000"/>
                        </a:lnSpc>
                        <a:spcBef>
                          <a:spcPts val="0"/>
                        </a:spcBef>
                        <a:spcAft>
                          <a:spcPts val="0"/>
                        </a:spcAft>
                        <a:buClr>
                          <a:schemeClr val="lt1"/>
                        </a:buClr>
                        <a:buSzPts val="1200"/>
                        <a:buFont typeface="Arial"/>
                        <a:buNone/>
                      </a:pPr>
                      <a:r>
                        <a:rPr lang="en-GB" sz="1400" u="none" cap="none" strike="noStrike">
                          <a:latin typeface="Calibri"/>
                          <a:ea typeface="Calibri"/>
                          <a:cs typeface="Calibri"/>
                          <a:sym typeface="Calibri"/>
                        </a:rPr>
                        <a:t>Jelly &amp; Fruit</a:t>
                      </a:r>
                      <a:endParaRPr sz="14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lt1"/>
                        </a:buClr>
                        <a:buSzPts val="1200"/>
                        <a:buFont typeface="Arial"/>
                        <a:buNone/>
                      </a:pPr>
                      <a:r>
                        <a:rPr lang="en-GB" sz="800" u="none" cap="none" strike="noStrike">
                          <a:latin typeface="Calibri"/>
                          <a:ea typeface="Calibri"/>
                          <a:cs typeface="Calibri"/>
                          <a:sym typeface="Calibri"/>
                        </a:rPr>
                        <a:t>A/F</a:t>
                      </a:r>
                      <a:endParaRPr sz="1400" u="none" cap="none" strike="noStrike">
                        <a:latin typeface="Calibri"/>
                        <a:ea typeface="Calibri"/>
                        <a:cs typeface="Calibri"/>
                        <a:sym typeface="Calibri"/>
                      </a:endParaRPr>
                    </a:p>
                  </a:txBody>
                  <a:tcPr marT="45725" marB="45725" marR="91450" marL="91450"/>
                </a:tc>
              </a:tr>
              <a:tr h="816925">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solidFill>
                            <a:schemeClr val="dk1"/>
                          </a:solidFill>
                          <a:latin typeface="Calibri"/>
                          <a:ea typeface="Calibri"/>
                          <a:cs typeface="Calibri"/>
                          <a:sym typeface="Calibri"/>
                        </a:rPr>
                        <a:t>FRIDAY</a:t>
                      </a:r>
                      <a:endParaRPr b="1" sz="1400" u="none" cap="none" strike="noStrike">
                        <a:latin typeface="Calibri"/>
                        <a:ea typeface="Calibri"/>
                        <a:cs typeface="Calibri"/>
                        <a:sym typeface="Calibri"/>
                      </a:endParaRPr>
                    </a:p>
                  </a:txBody>
                  <a:tcPr marT="45725" marB="45725" marR="91450" marL="91450" anchor="ctr"/>
                </a:tc>
                <a:tc>
                  <a:txBody>
                    <a:bodyPr/>
                    <a:lstStyle/>
                    <a:p>
                      <a:pPr indent="0" lvl="0" marL="0" marR="0" rtl="0" algn="ctr">
                        <a:lnSpc>
                          <a:spcPct val="100000"/>
                        </a:lnSpc>
                        <a:spcBef>
                          <a:spcPts val="0"/>
                        </a:spcBef>
                        <a:spcAft>
                          <a:spcPts val="0"/>
                        </a:spcAft>
                        <a:buClr>
                          <a:schemeClr val="dk1"/>
                        </a:buClr>
                        <a:buSzPts val="1400"/>
                        <a:buFont typeface="Arial"/>
                        <a:buNone/>
                      </a:pPr>
                      <a:r>
                        <a:rPr lang="en-GB">
                          <a:latin typeface="Calibri"/>
                          <a:ea typeface="Calibri"/>
                          <a:cs typeface="Calibri"/>
                          <a:sym typeface="Calibri"/>
                        </a:rPr>
                        <a:t>Salmon/White Fish Cake</a:t>
                      </a:r>
                      <a:endParaRPr sz="1400" u="none" cap="none" strike="noStrike"/>
                    </a:p>
                    <a:p>
                      <a:pPr indent="0" lvl="0" marL="0" marR="0" rtl="0" algn="l">
                        <a:lnSpc>
                          <a:spcPct val="100000"/>
                        </a:lnSpc>
                        <a:spcBef>
                          <a:spcPts val="0"/>
                        </a:spcBef>
                        <a:spcAft>
                          <a:spcPts val="0"/>
                        </a:spcAft>
                        <a:buClr>
                          <a:schemeClr val="dk1"/>
                        </a:buClr>
                        <a:buSzPts val="800"/>
                        <a:buFont typeface="Arial"/>
                        <a:buNone/>
                      </a:pPr>
                      <a:r>
                        <a:rPr lang="en-GB" sz="800">
                          <a:latin typeface="Calibri"/>
                          <a:ea typeface="Calibri"/>
                          <a:cs typeface="Calibri"/>
                          <a:sym typeface="Calibri"/>
                        </a:rPr>
                        <a:t>           </a:t>
                      </a:r>
                      <a:r>
                        <a:rPr lang="en-GB" sz="800" u="none" cap="none" strike="noStrike">
                          <a:latin typeface="Calibri"/>
                          <a:ea typeface="Calibri"/>
                          <a:cs typeface="Calibri"/>
                          <a:sym typeface="Calibri"/>
                        </a:rPr>
                        <a:t>2, 4                            2, 4, 8      </a:t>
                      </a:r>
                      <a:endParaRPr sz="800" u="none" cap="none" strike="noStrike"/>
                    </a:p>
                    <a:p>
                      <a:pPr indent="0" lvl="0" marL="0" marR="0" rtl="0" algn="ctr">
                        <a:lnSpc>
                          <a:spcPct val="100000"/>
                        </a:lnSpc>
                        <a:spcBef>
                          <a:spcPts val="0"/>
                        </a:spcBef>
                        <a:spcAft>
                          <a:spcPts val="0"/>
                        </a:spcAft>
                        <a:buClr>
                          <a:schemeClr val="dk1"/>
                        </a:buClr>
                        <a:buSzPts val="1000"/>
                        <a:buFont typeface="Arial"/>
                        <a:buNone/>
                      </a:pPr>
                      <a:r>
                        <a:rPr lang="en-GB" sz="1000" u="none" cap="none" strike="noStrike">
                          <a:latin typeface="Calibri"/>
                          <a:ea typeface="Calibri"/>
                          <a:cs typeface="Calibri"/>
                          <a:sym typeface="Calibri"/>
                        </a:rPr>
                        <a:t>Chips, Beans &amp; Peas</a:t>
                      </a:r>
                      <a:br>
                        <a:rPr lang="en-GB" sz="1000" u="none" cap="none" strike="noStrike">
                          <a:latin typeface="Calibri"/>
                          <a:ea typeface="Calibri"/>
                          <a:cs typeface="Calibri"/>
                          <a:sym typeface="Calibri"/>
                        </a:rPr>
                      </a:br>
                      <a:r>
                        <a:rPr lang="en-GB" sz="800" u="none" cap="none" strike="noStrike">
                          <a:latin typeface="Calibri"/>
                          <a:ea typeface="Calibri"/>
                          <a:cs typeface="Calibri"/>
                          <a:sym typeface="Calibri"/>
                        </a:rPr>
                        <a:t>A/F</a:t>
                      </a:r>
                      <a:endParaRPr sz="800" u="none" cap="none" strike="noStrike">
                        <a:latin typeface="Calibri"/>
                        <a:ea typeface="Calibri"/>
                        <a:cs typeface="Calibri"/>
                        <a:sym typeface="Calibri"/>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1400"/>
                        <a:buFont typeface="Arial"/>
                        <a:buNone/>
                      </a:pPr>
                      <a:r>
                        <a:rPr lang="en-GB" sz="1400" u="none" cap="none" strike="noStrike">
                          <a:latin typeface="Calibri"/>
                          <a:ea typeface="Calibri"/>
                          <a:cs typeface="Calibri"/>
                          <a:sym typeface="Calibri"/>
                        </a:rPr>
                        <a:t>Vegetarian pizza </a:t>
                      </a:r>
                      <a:endParaRPr sz="14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400"/>
                        <a:buFont typeface="Arial"/>
                        <a:buNone/>
                      </a:pPr>
                      <a:r>
                        <a:rPr lang="en-GB" sz="1400" u="none" cap="none" strike="noStrike">
                          <a:latin typeface="Calibri"/>
                          <a:ea typeface="Calibri"/>
                          <a:cs typeface="Calibri"/>
                          <a:sym typeface="Calibri"/>
                        </a:rPr>
                        <a:t>with Chips</a:t>
                      </a:r>
                      <a:endParaRPr sz="14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400"/>
                        <a:buFont typeface="Arial"/>
                        <a:buNone/>
                      </a:pPr>
                      <a:r>
                        <a:rPr lang="en-GB" sz="800" u="none" cap="none" strike="noStrike">
                          <a:latin typeface="Calibri"/>
                          <a:ea typeface="Calibri"/>
                          <a:cs typeface="Calibri"/>
                          <a:sym typeface="Calibri"/>
                        </a:rPr>
                        <a:t> 2, 6</a:t>
                      </a:r>
                      <a:endParaRPr sz="14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000"/>
                        <a:buFont typeface="Arial"/>
                        <a:buNone/>
                      </a:pPr>
                      <a:r>
                        <a:t/>
                      </a:r>
                      <a:endParaRPr sz="1400" u="none" cap="none" strike="noStrike">
                        <a:latin typeface="Calibri"/>
                        <a:ea typeface="Calibri"/>
                        <a:cs typeface="Calibri"/>
                        <a:sym typeface="Calibri"/>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1400"/>
                        <a:buFont typeface="Arial"/>
                        <a:buNone/>
                      </a:pPr>
                      <a:r>
                        <a:rPr lang="en-GB" sz="1400" u="none" cap="none" strike="noStrike">
                          <a:latin typeface="Calibri"/>
                          <a:ea typeface="Calibri"/>
                          <a:cs typeface="Calibri"/>
                          <a:sym typeface="Calibri"/>
                        </a:rPr>
                        <a:t>Southern Chicken with Chips &amp; Slaw</a:t>
                      </a:r>
                      <a:endParaRPr sz="1400" u="none" cap="none" strike="noStrike"/>
                    </a:p>
                    <a:p>
                      <a:pPr indent="0" lvl="0" marL="0" marR="0" rtl="0" algn="ctr">
                        <a:lnSpc>
                          <a:spcPct val="100000"/>
                        </a:lnSpc>
                        <a:spcBef>
                          <a:spcPts val="0"/>
                        </a:spcBef>
                        <a:spcAft>
                          <a:spcPts val="0"/>
                        </a:spcAft>
                        <a:buClr>
                          <a:schemeClr val="dk1"/>
                        </a:buClr>
                        <a:buSzPts val="1400"/>
                        <a:buFont typeface="Arial"/>
                        <a:buNone/>
                      </a:pPr>
                      <a:r>
                        <a:rPr lang="en-GB" sz="800" u="none" cap="none" strike="noStrike">
                          <a:latin typeface="Calibri"/>
                          <a:ea typeface="Calibri"/>
                          <a:cs typeface="Calibri"/>
                          <a:sym typeface="Calibri"/>
                        </a:rPr>
                        <a:t>1, 2</a:t>
                      </a:r>
                      <a:r>
                        <a:rPr lang="en-GB" sz="800">
                          <a:latin typeface="Calibri"/>
                          <a:ea typeface="Calibri"/>
                          <a:cs typeface="Calibri"/>
                          <a:sym typeface="Calibri"/>
                        </a:rPr>
                        <a:t>, 3, </a:t>
                      </a:r>
                      <a:r>
                        <a:rPr lang="en-GB" sz="800" u="none" cap="none" strike="noStrike">
                          <a:latin typeface="Calibri"/>
                          <a:ea typeface="Calibri"/>
                          <a:cs typeface="Calibri"/>
                          <a:sym typeface="Calibri"/>
                        </a:rPr>
                        <a:t>12</a:t>
                      </a:r>
                      <a:endParaRPr sz="1400" u="none" cap="none" strike="noStrike">
                        <a:latin typeface="Calibri"/>
                        <a:ea typeface="Calibri"/>
                        <a:cs typeface="Calibri"/>
                        <a:sym typeface="Calibri"/>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1400"/>
                        <a:buFont typeface="Arial"/>
                        <a:buNone/>
                      </a:pPr>
                      <a:r>
                        <a:rPr lang="en-GB">
                          <a:latin typeface="Calibri"/>
                          <a:ea typeface="Calibri"/>
                          <a:cs typeface="Calibri"/>
                          <a:sym typeface="Calibri"/>
                        </a:rPr>
                        <a:t>Tomato &amp; </a:t>
                      </a:r>
                      <a:r>
                        <a:rPr lang="en-GB">
                          <a:latin typeface="Calibri"/>
                          <a:ea typeface="Calibri"/>
                          <a:cs typeface="Calibri"/>
                          <a:sym typeface="Calibri"/>
                        </a:rPr>
                        <a:t>Spinach Pinwheel</a:t>
                      </a:r>
                      <a:endParaRPr>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400"/>
                        <a:buFont typeface="Arial"/>
                        <a:buNone/>
                      </a:pPr>
                      <a:r>
                        <a:rPr lang="en-GB">
                          <a:latin typeface="Calibri"/>
                          <a:ea typeface="Calibri"/>
                          <a:cs typeface="Calibri"/>
                          <a:sym typeface="Calibri"/>
                        </a:rPr>
                        <a:t>&amp; Chips</a:t>
                      </a:r>
                      <a:endParaRPr>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400"/>
                        <a:buFont typeface="Arial"/>
                        <a:buNone/>
                      </a:pPr>
                      <a:r>
                        <a:rPr lang="en-GB" sz="800" u="none" cap="none" strike="noStrike">
                          <a:latin typeface="Calibri"/>
                          <a:ea typeface="Calibri"/>
                          <a:cs typeface="Calibri"/>
                          <a:sym typeface="Calibri"/>
                        </a:rPr>
                        <a:t>2, 6</a:t>
                      </a:r>
                      <a:endParaRPr sz="1400" u="none" cap="none" strike="noStrike"/>
                    </a:p>
                  </a:txBody>
                  <a:tcPr marT="45725" marB="45725" marR="91450" marL="91450"/>
                </a:tc>
                <a:tc>
                  <a:txBody>
                    <a:bodyPr/>
                    <a:lstStyle/>
                    <a:p>
                      <a:pPr indent="0" lvl="0" marL="0" marR="0" rtl="0" algn="ctr">
                        <a:lnSpc>
                          <a:spcPct val="100000"/>
                        </a:lnSpc>
                        <a:spcBef>
                          <a:spcPts val="0"/>
                        </a:spcBef>
                        <a:spcAft>
                          <a:spcPts val="0"/>
                        </a:spcAft>
                        <a:buClr>
                          <a:srgbClr val="000000"/>
                        </a:buClr>
                        <a:buSzPts val="800"/>
                        <a:buFont typeface="Arial"/>
                        <a:buNone/>
                      </a:pPr>
                      <a:r>
                        <a:rPr lang="en-GB" sz="1400" u="none" cap="none" strike="noStrike">
                          <a:latin typeface="Calibri"/>
                          <a:ea typeface="Calibri"/>
                          <a:cs typeface="Calibri"/>
                          <a:sym typeface="Calibri"/>
                        </a:rPr>
                        <a:t>Selection of Desserts or Ice Cream</a:t>
                      </a:r>
                      <a:endParaRPr sz="800" u="none" cap="none" strike="noStrike">
                        <a:latin typeface="Calibri"/>
                        <a:ea typeface="Calibri"/>
                        <a:cs typeface="Calibri"/>
                        <a:sym typeface="Calibri"/>
                      </a:endParaRPr>
                    </a:p>
                  </a:txBody>
                  <a:tcPr marT="45725" marB="45725" marR="91450" marL="91450"/>
                </a:tc>
              </a:tr>
            </a:tbl>
          </a:graphicData>
        </a:graphic>
      </p:graphicFrame>
      <p:sp>
        <p:nvSpPr>
          <p:cNvPr id="85" name="Google Shape;85;p1"/>
          <p:cNvSpPr/>
          <p:nvPr/>
        </p:nvSpPr>
        <p:spPr>
          <a:xfrm>
            <a:off x="2578122" y="151587"/>
            <a:ext cx="5902506" cy="923330"/>
          </a:xfrm>
          <a:prstGeom prst="rect">
            <a:avLst/>
          </a:prstGeom>
          <a:noFill/>
          <a:ln>
            <a:noFill/>
          </a:ln>
          <a:effectLst>
            <a:outerShdw blurRad="149987" algn="ctr" dir="8460000" dist="250190">
              <a:srgbClr val="000000">
                <a:alpha val="25882"/>
              </a:srgbClr>
            </a:outerShdw>
          </a:effectLst>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5400"/>
              <a:buFont typeface="Arial"/>
              <a:buNone/>
            </a:pPr>
            <a:r>
              <a:rPr b="1" i="0" lang="en-GB" sz="5400" u="none" cap="none" strike="noStrike">
                <a:solidFill>
                  <a:schemeClr val="lt2"/>
                </a:solidFill>
                <a:latin typeface="Calibri"/>
                <a:ea typeface="Calibri"/>
                <a:cs typeface="Calibri"/>
                <a:sym typeface="Calibri"/>
              </a:rPr>
              <a:t> </a:t>
            </a:r>
            <a:r>
              <a:rPr b="1" i="0" lang="en-GB" sz="5400" u="none" cap="none" strike="noStrike">
                <a:solidFill>
                  <a:schemeClr val="dk1"/>
                </a:solidFill>
                <a:latin typeface="Calibri"/>
                <a:ea typeface="Calibri"/>
                <a:cs typeface="Calibri"/>
                <a:sym typeface="Calibri"/>
              </a:rPr>
              <a:t>MENU WEEK 1 </a:t>
            </a:r>
            <a:endParaRPr b="1" i="0" sz="5400" u="none" cap="none" strike="noStrike">
              <a:solidFill>
                <a:schemeClr val="dk1"/>
              </a:solidFill>
              <a:latin typeface="Calibri"/>
              <a:ea typeface="Calibri"/>
              <a:cs typeface="Calibri"/>
              <a:sym typeface="Calibri"/>
            </a:endParaRPr>
          </a:p>
        </p:txBody>
      </p:sp>
      <p:sp>
        <p:nvSpPr>
          <p:cNvPr id="86" name="Google Shape;86;p1"/>
          <p:cNvSpPr/>
          <p:nvPr/>
        </p:nvSpPr>
        <p:spPr>
          <a:xfrm rot="-906871">
            <a:off x="8582059" y="18045"/>
            <a:ext cx="2095242" cy="923330"/>
          </a:xfrm>
          <a:prstGeom prst="rect">
            <a:avLst/>
          </a:prstGeom>
          <a:noFill/>
          <a:ln>
            <a:noFill/>
          </a:ln>
          <a:effectLst>
            <a:outerShdw blurRad="149987" algn="ctr" dir="8460000" dist="250190">
              <a:srgbClr val="000000">
                <a:alpha val="25882"/>
              </a:srgbClr>
            </a:outerShdw>
          </a:effectLst>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5400"/>
              <a:buFont typeface="Arial"/>
              <a:buNone/>
            </a:pPr>
            <a:r>
              <a:rPr b="1" i="0" lang="en-GB" sz="5400" u="none" cap="none" strike="noStrike">
                <a:solidFill>
                  <a:schemeClr val="dk1"/>
                </a:solidFill>
                <a:latin typeface="Calibri"/>
                <a:ea typeface="Calibri"/>
                <a:cs typeface="Calibri"/>
                <a:sym typeface="Calibri"/>
              </a:rPr>
              <a:t>2026</a:t>
            </a:r>
            <a:endParaRPr b="1" i="0" sz="5400" u="none" cap="none" strike="noStrike">
              <a:solidFill>
                <a:schemeClr val="dk1"/>
              </a:solidFill>
              <a:latin typeface="Calibri"/>
              <a:ea typeface="Calibri"/>
              <a:cs typeface="Calibri"/>
              <a:sym typeface="Calibri"/>
            </a:endParaRPr>
          </a:p>
        </p:txBody>
      </p:sp>
      <p:sp>
        <p:nvSpPr>
          <p:cNvPr id="87" name="Google Shape;87;p1"/>
          <p:cNvSpPr/>
          <p:nvPr/>
        </p:nvSpPr>
        <p:spPr>
          <a:xfrm>
            <a:off x="3297748" y="6185634"/>
            <a:ext cx="5247222" cy="577041"/>
          </a:xfrm>
          <a:prstGeom prst="rect">
            <a:avLst/>
          </a:prstGeom>
          <a:solidFill>
            <a:srgbClr val="FFD966"/>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rgbClr val="000000"/>
                </a:solidFill>
                <a:latin typeface="Calibri"/>
                <a:ea typeface="Calibri"/>
                <a:cs typeface="Calibri"/>
                <a:sym typeface="Calibri"/>
              </a:rPr>
              <a:t>Fresh salads, a variety of seasonal fresh fruit, yogurts &amp; jacket potatoes.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rgbClr val="000000"/>
                </a:solidFill>
                <a:latin typeface="Calibri"/>
                <a:ea typeface="Calibri"/>
                <a:cs typeface="Calibri"/>
                <a:sym typeface="Calibri"/>
              </a:rPr>
              <a:t>Please note that all our dishes can be adapted to suit the majority of dietary requirements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rgbClr val="000000"/>
                </a:solidFill>
                <a:latin typeface="Calibri"/>
                <a:ea typeface="Calibri"/>
                <a:cs typeface="Calibri"/>
                <a:sym typeface="Calibri"/>
              </a:rPr>
              <a:t>All meat used in this menu is Halal suitable</a:t>
            </a:r>
            <a:endParaRPr b="0" i="0" sz="1050" u="none" cap="none" strike="noStrike">
              <a:solidFill>
                <a:srgbClr val="000000"/>
              </a:solidFill>
              <a:latin typeface="Calibri"/>
              <a:ea typeface="Calibri"/>
              <a:cs typeface="Calibri"/>
              <a:sym typeface="Calibri"/>
            </a:endParaRPr>
          </a:p>
        </p:txBody>
      </p:sp>
      <p:sp>
        <p:nvSpPr>
          <p:cNvPr id="88" name="Google Shape;88;p1"/>
          <p:cNvSpPr txBox="1"/>
          <p:nvPr/>
        </p:nvSpPr>
        <p:spPr>
          <a:xfrm>
            <a:off x="91922" y="2204225"/>
            <a:ext cx="1564500" cy="2678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050"/>
              <a:buFont typeface="Arial"/>
              <a:buNone/>
            </a:pPr>
            <a:r>
              <a:rPr b="0" i="0" lang="en-GB" sz="1050" u="none" cap="none" strike="noStrike">
                <a:solidFill>
                  <a:schemeClr val="dk1"/>
                </a:solidFill>
                <a:latin typeface="Calibri"/>
                <a:ea typeface="Calibri"/>
                <a:cs typeface="Calibri"/>
                <a:sym typeface="Calibri"/>
              </a:rPr>
              <a:t>1. Celery</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050"/>
              <a:buFont typeface="Arial"/>
              <a:buNone/>
            </a:pPr>
            <a:r>
              <a:rPr b="0" i="0" lang="en-GB" sz="1050" u="none" cap="none" strike="noStrike">
                <a:solidFill>
                  <a:schemeClr val="dk1"/>
                </a:solidFill>
                <a:latin typeface="Calibri"/>
                <a:ea typeface="Calibri"/>
                <a:cs typeface="Calibri"/>
                <a:sym typeface="Calibri"/>
              </a:rPr>
              <a:t>2. Gluten</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050"/>
              <a:buFont typeface="Arial"/>
              <a:buNone/>
            </a:pPr>
            <a:r>
              <a:rPr b="0" i="0" lang="en-GB" sz="1050" u="none" cap="none" strike="noStrike">
                <a:solidFill>
                  <a:schemeClr val="dk1"/>
                </a:solidFill>
                <a:latin typeface="Calibri"/>
                <a:ea typeface="Calibri"/>
                <a:cs typeface="Calibri"/>
                <a:sym typeface="Calibri"/>
              </a:rPr>
              <a:t>3. Eggs</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050"/>
              <a:buFont typeface="Arial"/>
              <a:buNone/>
            </a:pPr>
            <a:r>
              <a:rPr b="0" i="0" lang="en-GB" sz="1050" u="none" cap="none" strike="noStrike">
                <a:solidFill>
                  <a:schemeClr val="dk1"/>
                </a:solidFill>
                <a:latin typeface="Calibri"/>
                <a:ea typeface="Calibri"/>
                <a:cs typeface="Calibri"/>
                <a:sym typeface="Calibri"/>
              </a:rPr>
              <a:t>4. Fish</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050"/>
              <a:buFont typeface="Arial"/>
              <a:buNone/>
            </a:pPr>
            <a:r>
              <a:rPr b="0" i="0" lang="en-GB" sz="1050" u="none" cap="none" strike="noStrike">
                <a:solidFill>
                  <a:schemeClr val="dk1"/>
                </a:solidFill>
                <a:latin typeface="Calibri"/>
                <a:ea typeface="Calibri"/>
                <a:cs typeface="Calibri"/>
                <a:sym typeface="Calibri"/>
              </a:rPr>
              <a:t>5. Lupin</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050"/>
              <a:buFont typeface="Arial"/>
              <a:buNone/>
            </a:pPr>
            <a:r>
              <a:rPr b="0" i="0" lang="en-GB" sz="1050" u="none" cap="none" strike="noStrike">
                <a:solidFill>
                  <a:schemeClr val="dk1"/>
                </a:solidFill>
                <a:latin typeface="Calibri"/>
                <a:ea typeface="Calibri"/>
                <a:cs typeface="Calibri"/>
                <a:sym typeface="Calibri"/>
              </a:rPr>
              <a:t>6. Milk</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050"/>
              <a:buFont typeface="Arial"/>
              <a:buNone/>
            </a:pPr>
            <a:r>
              <a:rPr b="0" i="0" lang="en-GB" sz="1050" u="none" cap="none" strike="noStrike">
                <a:solidFill>
                  <a:schemeClr val="dk1"/>
                </a:solidFill>
                <a:latin typeface="Calibri"/>
                <a:ea typeface="Calibri"/>
                <a:cs typeface="Calibri"/>
                <a:sym typeface="Calibri"/>
              </a:rPr>
              <a:t>7. Molluscs</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050"/>
              <a:buFont typeface="Arial"/>
              <a:buNone/>
            </a:pPr>
            <a:r>
              <a:rPr b="0" i="0" lang="en-GB" sz="1050" u="none" cap="none" strike="noStrike">
                <a:solidFill>
                  <a:schemeClr val="dk1"/>
                </a:solidFill>
                <a:latin typeface="Calibri"/>
                <a:ea typeface="Calibri"/>
                <a:cs typeface="Calibri"/>
                <a:sym typeface="Calibri"/>
              </a:rPr>
              <a:t>8. Mustard</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050"/>
              <a:buFont typeface="Arial"/>
              <a:buNone/>
            </a:pPr>
            <a:r>
              <a:rPr b="0" i="0" lang="en-GB" sz="1050" u="none" cap="none" strike="noStrike">
                <a:solidFill>
                  <a:schemeClr val="dk1"/>
                </a:solidFill>
                <a:latin typeface="Calibri"/>
                <a:ea typeface="Calibri"/>
                <a:cs typeface="Calibri"/>
                <a:sym typeface="Calibri"/>
              </a:rPr>
              <a:t>9 Peanuts</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050"/>
              <a:buFont typeface="Arial"/>
              <a:buNone/>
            </a:pPr>
            <a:r>
              <a:rPr b="0" i="0" lang="en-GB" sz="1050" u="none" cap="none" strike="noStrike">
                <a:solidFill>
                  <a:schemeClr val="dk1"/>
                </a:solidFill>
                <a:latin typeface="Calibri"/>
                <a:ea typeface="Calibri"/>
                <a:cs typeface="Calibri"/>
                <a:sym typeface="Calibri"/>
              </a:rPr>
              <a:t>10. Sesame</a:t>
            </a:r>
            <a:endParaRPr b="0" i="0"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50"/>
              <a:buFont typeface="Arial"/>
              <a:buNone/>
            </a:pPr>
            <a:r>
              <a:rPr b="0" i="0" lang="en-GB" sz="1050" u="none" cap="none" strike="noStrike">
                <a:solidFill>
                  <a:schemeClr val="dk1"/>
                </a:solidFill>
                <a:latin typeface="Calibri"/>
                <a:ea typeface="Calibri"/>
                <a:cs typeface="Calibri"/>
                <a:sym typeface="Calibri"/>
              </a:rPr>
              <a:t>11. Crustaceans</a:t>
            </a:r>
            <a:endParaRPr b="0" i="0"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50"/>
              <a:buFont typeface="Arial"/>
              <a:buNone/>
            </a:pPr>
            <a:r>
              <a:rPr b="0" i="0" lang="en-GB" sz="1050" u="none" cap="none" strike="noStrike">
                <a:solidFill>
                  <a:schemeClr val="dk1"/>
                </a:solidFill>
                <a:latin typeface="Calibri"/>
                <a:ea typeface="Calibri"/>
                <a:cs typeface="Calibri"/>
                <a:sym typeface="Calibri"/>
              </a:rPr>
              <a:t>12. Soybeans</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050"/>
              <a:buFont typeface="Arial"/>
              <a:buNone/>
            </a:pPr>
            <a:r>
              <a:rPr b="0" i="0" lang="en-GB" sz="1050" u="none" cap="none" strike="noStrike">
                <a:solidFill>
                  <a:schemeClr val="dk1"/>
                </a:solidFill>
                <a:latin typeface="Calibri"/>
                <a:ea typeface="Calibri"/>
                <a:cs typeface="Calibri"/>
                <a:sym typeface="Calibri"/>
              </a:rPr>
              <a:t>13. Sulphites</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050"/>
              <a:buFont typeface="Arial"/>
              <a:buNone/>
            </a:pPr>
            <a:r>
              <a:rPr b="0" i="0" lang="en-GB" sz="1050" u="none" cap="none" strike="noStrike">
                <a:solidFill>
                  <a:schemeClr val="dk1"/>
                </a:solidFill>
                <a:latin typeface="Calibri"/>
                <a:ea typeface="Calibri"/>
                <a:cs typeface="Calibri"/>
                <a:sym typeface="Calibri"/>
              </a:rPr>
              <a:t>14. Tree nuts</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050"/>
              <a:buFont typeface="Arial"/>
              <a:buNone/>
            </a:pPr>
            <a:r>
              <a:rPr b="0" i="0" lang="en-GB" sz="1050" u="none" cap="none" strike="noStrike">
                <a:solidFill>
                  <a:schemeClr val="dk1"/>
                </a:solidFill>
                <a:latin typeface="Calibri"/>
                <a:ea typeface="Calibri"/>
                <a:cs typeface="Calibri"/>
                <a:sym typeface="Calibri"/>
              </a:rPr>
              <a:t>A/F Allergen Free</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50"/>
              <a:buFont typeface="Arial"/>
              <a:buNone/>
            </a:pPr>
            <a:r>
              <a:t/>
            </a:r>
            <a:endParaRPr b="0" i="0" sz="1050" u="none" cap="none" strike="noStrike">
              <a:solidFill>
                <a:schemeClr val="dk1"/>
              </a:solidFill>
              <a:latin typeface="Calibri"/>
              <a:ea typeface="Calibri"/>
              <a:cs typeface="Calibri"/>
              <a:sym typeface="Calibri"/>
            </a:endParaRPr>
          </a:p>
        </p:txBody>
      </p:sp>
      <p:sp>
        <p:nvSpPr>
          <p:cNvPr id="89" name="Google Shape;89;p1"/>
          <p:cNvSpPr txBox="1"/>
          <p:nvPr/>
        </p:nvSpPr>
        <p:spPr>
          <a:xfrm>
            <a:off x="108843" y="1770742"/>
            <a:ext cx="1469813"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1" i="0" lang="en-GB" sz="1200" u="none" cap="none" strike="noStrike">
                <a:solidFill>
                  <a:schemeClr val="dk1"/>
                </a:solidFill>
                <a:latin typeface="Calibri"/>
                <a:ea typeface="Calibri"/>
                <a:cs typeface="Calibri"/>
                <a:sym typeface="Calibri"/>
              </a:rPr>
              <a:t>ALLERGEN KEY</a:t>
            </a:r>
            <a:endParaRPr b="0" i="0" sz="1200" u="none" cap="none" strike="noStrike">
              <a:solidFill>
                <a:schemeClr val="dk1"/>
              </a:solidFill>
              <a:latin typeface="Calibri"/>
              <a:ea typeface="Calibri"/>
              <a:cs typeface="Calibri"/>
              <a:sym typeface="Calibri"/>
            </a:endParaRPr>
          </a:p>
        </p:txBody>
      </p:sp>
      <p:sp>
        <p:nvSpPr>
          <p:cNvPr id="90" name="Google Shape;90;p1"/>
          <p:cNvSpPr txBox="1"/>
          <p:nvPr/>
        </p:nvSpPr>
        <p:spPr>
          <a:xfrm>
            <a:off x="75687" y="5134541"/>
            <a:ext cx="1129307" cy="14772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Catering provided by Greenshaw</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Learning Trust.</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All products are locally sourced</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wherever possible.</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All food is cooked fresh on the</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school site each day.</a:t>
            </a:r>
            <a:endParaRPr b="0" i="0" sz="1400" u="none" cap="none" strike="noStrike">
              <a:solidFill>
                <a:schemeClr val="dk1"/>
              </a:solidFill>
              <a:latin typeface="Arial"/>
              <a:ea typeface="Arial"/>
              <a:cs typeface="Arial"/>
              <a:sym typeface="Arial"/>
            </a:endParaRPr>
          </a:p>
        </p:txBody>
      </p:sp>
      <p:pic>
        <p:nvPicPr>
          <p:cNvPr id="91" name="Google Shape;91;p1"/>
          <p:cNvPicPr preferRelativeResize="0"/>
          <p:nvPr/>
        </p:nvPicPr>
        <p:blipFill rotWithShape="1">
          <a:blip r:embed="rId3">
            <a:alphaModFix/>
          </a:blip>
          <a:srcRect b="0" l="0" r="0" t="0"/>
          <a:stretch/>
        </p:blipFill>
        <p:spPr>
          <a:xfrm>
            <a:off x="10878222" y="6259398"/>
            <a:ext cx="1158467" cy="477203"/>
          </a:xfrm>
          <a:prstGeom prst="rect">
            <a:avLst/>
          </a:prstGeom>
          <a:noFill/>
          <a:ln>
            <a:noFill/>
          </a:ln>
        </p:spPr>
      </p:pic>
      <p:sp>
        <p:nvSpPr>
          <p:cNvPr id="92" name="Google Shape;92;p1"/>
          <p:cNvSpPr txBox="1"/>
          <p:nvPr/>
        </p:nvSpPr>
        <p:spPr>
          <a:xfrm>
            <a:off x="1898427" y="6111752"/>
            <a:ext cx="1299835"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chemeClr val="dk1"/>
                </a:solidFill>
                <a:latin typeface="Arial"/>
                <a:ea typeface="Arial"/>
                <a:cs typeface="Arial"/>
                <a:sym typeface="Arial"/>
              </a:rPr>
              <a:t>AVAILABLE DAILY </a:t>
            </a:r>
            <a:endParaRPr b="0" i="0" sz="1400" u="none" cap="none" strike="noStrike">
              <a:solidFill>
                <a:schemeClr val="dk1"/>
              </a:solidFill>
              <a:latin typeface="Arial"/>
              <a:ea typeface="Arial"/>
              <a:cs typeface="Arial"/>
              <a:sym typeface="Arial"/>
            </a:endParaRPr>
          </a:p>
        </p:txBody>
      </p:sp>
      <p:pic>
        <p:nvPicPr>
          <p:cNvPr id="93" name="Google Shape;93;p1"/>
          <p:cNvPicPr preferRelativeResize="0"/>
          <p:nvPr/>
        </p:nvPicPr>
        <p:blipFill rotWithShape="1">
          <a:blip r:embed="rId4">
            <a:alphaModFix/>
          </a:blip>
          <a:srcRect b="0" l="0" r="0" t="0"/>
          <a:stretch/>
        </p:blipFill>
        <p:spPr>
          <a:xfrm>
            <a:off x="11004123" y="1646755"/>
            <a:ext cx="684256" cy="2267721"/>
          </a:xfrm>
          <a:prstGeom prst="rect">
            <a:avLst/>
          </a:prstGeom>
          <a:noFill/>
          <a:ln>
            <a:noFill/>
          </a:ln>
        </p:spPr>
      </p:pic>
      <p:pic>
        <p:nvPicPr>
          <p:cNvPr id="94" name="Google Shape;94;p1"/>
          <p:cNvPicPr preferRelativeResize="0"/>
          <p:nvPr/>
        </p:nvPicPr>
        <p:blipFill rotWithShape="1">
          <a:blip r:embed="rId5">
            <a:alphaModFix/>
          </a:blip>
          <a:srcRect b="0" l="0" r="0" t="0"/>
          <a:stretch/>
        </p:blipFill>
        <p:spPr>
          <a:xfrm>
            <a:off x="108843" y="15863"/>
            <a:ext cx="1789584" cy="1182708"/>
          </a:xfrm>
          <a:prstGeom prst="rect">
            <a:avLst/>
          </a:prstGeom>
          <a:noFill/>
          <a:ln>
            <a:noFill/>
          </a:ln>
        </p:spPr>
      </p:pic>
      <p:sp>
        <p:nvSpPr>
          <p:cNvPr id="95" name="Google Shape;95;p1"/>
          <p:cNvSpPr txBox="1"/>
          <p:nvPr/>
        </p:nvSpPr>
        <p:spPr>
          <a:xfrm>
            <a:off x="10778736" y="4241989"/>
            <a:ext cx="1257953" cy="18158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GB" sz="800" u="none" cap="none" strike="noStrike">
                <a:solidFill>
                  <a:srgbClr val="000000"/>
                </a:solidFill>
                <a:latin typeface="Arial"/>
                <a:ea typeface="Arial"/>
                <a:cs typeface="Arial"/>
                <a:sym typeface="Arial"/>
              </a:rPr>
              <a:t>"We are dedicated to minimizing our carbon footprint by actively reducing food waste throughout our operations, from sourcing to serving. Through staff training, supplier collaboration, and customer engagement, we are committed to making a positive environmental impact." </a:t>
            </a:r>
            <a:endParaRPr b="0" i="0" sz="1400" u="none" cap="none" strike="noStrike">
              <a:solidFill>
                <a:srgbClr val="000000"/>
              </a:solidFill>
              <a:latin typeface="Arial"/>
              <a:ea typeface="Arial"/>
              <a:cs typeface="Arial"/>
              <a:sym typeface="Arial"/>
            </a:endParaRPr>
          </a:p>
        </p:txBody>
      </p:sp>
      <p:pic>
        <p:nvPicPr>
          <p:cNvPr id="96" name="Google Shape;96;p1"/>
          <p:cNvPicPr preferRelativeResize="0"/>
          <p:nvPr/>
        </p:nvPicPr>
        <p:blipFill rotWithShape="1">
          <a:blip r:embed="rId6">
            <a:alphaModFix/>
          </a:blip>
          <a:srcRect b="0" l="0" r="0" t="0"/>
          <a:stretch/>
        </p:blipFill>
        <p:spPr>
          <a:xfrm>
            <a:off x="10707107" y="160985"/>
            <a:ext cx="1278287" cy="1278287"/>
          </a:xfrm>
          <a:prstGeom prst="rect">
            <a:avLst/>
          </a:prstGeom>
          <a:noFill/>
          <a:ln>
            <a:noFill/>
          </a:ln>
        </p:spPr>
      </p:pic>
      <p:pic>
        <p:nvPicPr>
          <p:cNvPr id="97" name="Google Shape;97;p1"/>
          <p:cNvPicPr preferRelativeResize="0"/>
          <p:nvPr/>
        </p:nvPicPr>
        <p:blipFill rotWithShape="1">
          <a:blip r:embed="rId7">
            <a:alphaModFix/>
          </a:blip>
          <a:srcRect b="0" l="0" r="0" t="0"/>
          <a:stretch/>
        </p:blipFill>
        <p:spPr>
          <a:xfrm>
            <a:off x="5669935" y="3781173"/>
            <a:ext cx="289688" cy="289688"/>
          </a:xfrm>
          <a:prstGeom prst="rect">
            <a:avLst/>
          </a:prstGeom>
          <a:noFill/>
          <a:ln>
            <a:noFill/>
          </a:ln>
        </p:spPr>
      </p:pic>
      <p:pic>
        <p:nvPicPr>
          <p:cNvPr id="98" name="Google Shape;98;p1"/>
          <p:cNvPicPr preferRelativeResize="0"/>
          <p:nvPr/>
        </p:nvPicPr>
        <p:blipFill rotWithShape="1">
          <a:blip r:embed="rId7">
            <a:alphaModFix/>
          </a:blip>
          <a:srcRect b="0" l="0" r="0" t="0"/>
          <a:stretch/>
        </p:blipFill>
        <p:spPr>
          <a:xfrm>
            <a:off x="5675482" y="4784724"/>
            <a:ext cx="289688" cy="289688"/>
          </a:xfrm>
          <a:prstGeom prst="rect">
            <a:avLst/>
          </a:prstGeom>
          <a:noFill/>
          <a:ln>
            <a:noFill/>
          </a:ln>
        </p:spPr>
      </p:pic>
      <p:pic>
        <p:nvPicPr>
          <p:cNvPr id="99" name="Google Shape;99;p1"/>
          <p:cNvPicPr preferRelativeResize="0"/>
          <p:nvPr/>
        </p:nvPicPr>
        <p:blipFill rotWithShape="1">
          <a:blip r:embed="rId7">
            <a:alphaModFix/>
          </a:blip>
          <a:srcRect b="0" l="0" r="0" t="0"/>
          <a:stretch/>
        </p:blipFill>
        <p:spPr>
          <a:xfrm>
            <a:off x="8944060" y="4716367"/>
            <a:ext cx="289688" cy="289688"/>
          </a:xfrm>
          <a:prstGeom prst="rect">
            <a:avLst/>
          </a:prstGeom>
          <a:noFill/>
          <a:ln>
            <a:noFill/>
          </a:ln>
        </p:spPr>
      </p:pic>
      <p:pic>
        <p:nvPicPr>
          <p:cNvPr id="100" name="Google Shape;100;p1"/>
          <p:cNvPicPr preferRelativeResize="0"/>
          <p:nvPr/>
        </p:nvPicPr>
        <p:blipFill rotWithShape="1">
          <a:blip r:embed="rId7">
            <a:alphaModFix/>
          </a:blip>
          <a:srcRect b="0" l="0" r="0" t="0"/>
          <a:stretch/>
        </p:blipFill>
        <p:spPr>
          <a:xfrm>
            <a:off x="5669931" y="2856697"/>
            <a:ext cx="289688" cy="289688"/>
          </a:xfrm>
          <a:prstGeom prst="rect">
            <a:avLst/>
          </a:prstGeom>
          <a:noFill/>
          <a:ln>
            <a:noFill/>
          </a:ln>
        </p:spPr>
      </p:pic>
      <p:pic>
        <p:nvPicPr>
          <p:cNvPr id="101" name="Google Shape;101;p1"/>
          <p:cNvPicPr preferRelativeResize="0"/>
          <p:nvPr/>
        </p:nvPicPr>
        <p:blipFill rotWithShape="1">
          <a:blip r:embed="rId7">
            <a:alphaModFix/>
          </a:blip>
          <a:srcRect b="0" l="0" r="0" t="0"/>
          <a:stretch/>
        </p:blipFill>
        <p:spPr>
          <a:xfrm>
            <a:off x="8944060" y="2986179"/>
            <a:ext cx="289688" cy="289688"/>
          </a:xfrm>
          <a:prstGeom prst="rect">
            <a:avLst/>
          </a:prstGeom>
          <a:noFill/>
          <a:ln>
            <a:noFill/>
          </a:ln>
        </p:spPr>
      </p:pic>
      <p:pic>
        <p:nvPicPr>
          <p:cNvPr id="102" name="Google Shape;102;p1"/>
          <p:cNvPicPr preferRelativeResize="0"/>
          <p:nvPr/>
        </p:nvPicPr>
        <p:blipFill rotWithShape="1">
          <a:blip r:embed="rId7">
            <a:alphaModFix/>
          </a:blip>
          <a:srcRect b="0" l="0" r="0" t="0"/>
          <a:stretch/>
        </p:blipFill>
        <p:spPr>
          <a:xfrm>
            <a:off x="8944060" y="3896055"/>
            <a:ext cx="289688" cy="289688"/>
          </a:xfrm>
          <a:prstGeom prst="rect">
            <a:avLst/>
          </a:prstGeom>
          <a:noFill/>
          <a:ln>
            <a:noFill/>
          </a:ln>
        </p:spPr>
      </p:pic>
      <p:pic>
        <p:nvPicPr>
          <p:cNvPr id="103" name="Google Shape;103;p1"/>
          <p:cNvPicPr preferRelativeResize="0"/>
          <p:nvPr/>
        </p:nvPicPr>
        <p:blipFill rotWithShape="1">
          <a:blip r:embed="rId7">
            <a:alphaModFix/>
          </a:blip>
          <a:srcRect b="0" l="0" r="0" t="0"/>
          <a:stretch/>
        </p:blipFill>
        <p:spPr>
          <a:xfrm>
            <a:off x="5678090" y="5742751"/>
            <a:ext cx="289688" cy="289688"/>
          </a:xfrm>
          <a:prstGeom prst="rect">
            <a:avLst/>
          </a:prstGeom>
          <a:noFill/>
          <a:ln>
            <a:noFill/>
          </a:ln>
        </p:spPr>
      </p:pic>
      <p:pic>
        <p:nvPicPr>
          <p:cNvPr id="104" name="Google Shape;104;p1"/>
          <p:cNvPicPr preferRelativeResize="0"/>
          <p:nvPr/>
        </p:nvPicPr>
        <p:blipFill rotWithShape="1">
          <a:blip r:embed="rId7">
            <a:alphaModFix/>
          </a:blip>
          <a:srcRect b="0" l="0" r="0" t="0"/>
          <a:stretch/>
        </p:blipFill>
        <p:spPr>
          <a:xfrm>
            <a:off x="9002085" y="5728342"/>
            <a:ext cx="289688" cy="289688"/>
          </a:xfrm>
          <a:prstGeom prst="rect">
            <a:avLst/>
          </a:prstGeom>
          <a:noFill/>
          <a:ln>
            <a:noFill/>
          </a:ln>
        </p:spPr>
      </p:pic>
      <p:sp>
        <p:nvSpPr>
          <p:cNvPr id="105" name="Google Shape;105;p1"/>
          <p:cNvSpPr txBox="1"/>
          <p:nvPr/>
        </p:nvSpPr>
        <p:spPr>
          <a:xfrm>
            <a:off x="12248900" y="-81025"/>
            <a:ext cx="1371600" cy="457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Unnamed menu cycleCroydon Secondarty</a:t>
            </a:r>
            <a:endParaRPr sz="2800">
              <a:solidFill>
                <a:schemeClr val="dk1"/>
              </a:solidFill>
              <a:latin typeface="Calibri"/>
              <a:ea typeface="Calibri"/>
              <a:cs typeface="Calibri"/>
              <a:sym typeface="Calibri"/>
            </a:endParaRPr>
          </a:p>
        </p:txBody>
      </p:sp>
      <p:pic>
        <p:nvPicPr>
          <p:cNvPr id="106" name="Google Shape;106;p1"/>
          <p:cNvPicPr preferRelativeResize="0"/>
          <p:nvPr/>
        </p:nvPicPr>
        <p:blipFill rotWithShape="1">
          <a:blip r:embed="rId7">
            <a:alphaModFix/>
          </a:blip>
          <a:srcRect b="0" l="0" r="0" t="0"/>
          <a:stretch/>
        </p:blipFill>
        <p:spPr>
          <a:xfrm>
            <a:off x="5669931" y="1806642"/>
            <a:ext cx="289688" cy="289688"/>
          </a:xfrm>
          <a:prstGeom prst="rect">
            <a:avLst/>
          </a:prstGeom>
          <a:noFill/>
          <a:ln>
            <a:noFill/>
          </a:ln>
        </p:spPr>
      </p:pic>
      <p:pic>
        <p:nvPicPr>
          <p:cNvPr id="107" name="Google Shape;107;p1"/>
          <p:cNvPicPr preferRelativeResize="0"/>
          <p:nvPr/>
        </p:nvPicPr>
        <p:blipFill rotWithShape="1">
          <a:blip r:embed="rId7">
            <a:alphaModFix/>
          </a:blip>
          <a:srcRect b="0" l="0" r="0" t="0"/>
          <a:stretch/>
        </p:blipFill>
        <p:spPr>
          <a:xfrm>
            <a:off x="8890310" y="1835367"/>
            <a:ext cx="289688" cy="289688"/>
          </a:xfrm>
          <a:prstGeom prst="rect">
            <a:avLst/>
          </a:prstGeom>
          <a:noFill/>
          <a:ln>
            <a:noFill/>
          </a:ln>
        </p:spPr>
      </p:pic>
      <p:pic>
        <p:nvPicPr>
          <p:cNvPr id="108" name="Google Shape;108;p1"/>
          <p:cNvPicPr preferRelativeResize="0"/>
          <p:nvPr/>
        </p:nvPicPr>
        <p:blipFill rotWithShape="1">
          <a:blip r:embed="rId7">
            <a:alphaModFix/>
          </a:blip>
          <a:srcRect b="0" l="0" r="0" t="0"/>
          <a:stretch/>
        </p:blipFill>
        <p:spPr>
          <a:xfrm>
            <a:off x="3877781" y="1835367"/>
            <a:ext cx="289688" cy="289688"/>
          </a:xfrm>
          <a:prstGeom prst="rect">
            <a:avLst/>
          </a:prstGeom>
          <a:noFill/>
          <a:ln>
            <a:noFill/>
          </a:ln>
        </p:spPr>
      </p:pic>
      <p:pic>
        <p:nvPicPr>
          <p:cNvPr id="109" name="Google Shape;109;p1"/>
          <p:cNvPicPr preferRelativeResize="0"/>
          <p:nvPr/>
        </p:nvPicPr>
        <p:blipFill rotWithShape="1">
          <a:blip r:embed="rId7">
            <a:alphaModFix/>
          </a:blip>
          <a:srcRect b="0" l="0" r="0" t="0"/>
          <a:stretch/>
        </p:blipFill>
        <p:spPr>
          <a:xfrm>
            <a:off x="7440956" y="1835367"/>
            <a:ext cx="289688" cy="28968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4B081"/>
        </a:solidFill>
      </p:bgPr>
    </p:bg>
    <p:spTree>
      <p:nvGrpSpPr>
        <p:cNvPr id="113" name="Shape 113"/>
        <p:cNvGrpSpPr/>
        <p:nvPr/>
      </p:nvGrpSpPr>
      <p:grpSpPr>
        <a:xfrm>
          <a:off x="0" y="0"/>
          <a:ext cx="0" cy="0"/>
          <a:chOff x="0" y="0"/>
          <a:chExt cx="0" cy="0"/>
        </a:xfrm>
      </p:grpSpPr>
      <p:sp>
        <p:nvSpPr>
          <p:cNvPr id="114" name="Google Shape;114;p2"/>
          <p:cNvSpPr/>
          <p:nvPr/>
        </p:nvSpPr>
        <p:spPr>
          <a:xfrm>
            <a:off x="3727533" y="88640"/>
            <a:ext cx="4736933" cy="923289"/>
          </a:xfrm>
          <a:prstGeom prst="rect">
            <a:avLst/>
          </a:prstGeom>
          <a:noFill/>
          <a:ln>
            <a:noFill/>
          </a:ln>
          <a:effectLst>
            <a:outerShdw blurRad="149987" algn="ctr" dir="8460000" dist="250190">
              <a:srgbClr val="000000">
                <a:alpha val="25882"/>
              </a:srgbClr>
            </a:outerShdw>
          </a:effectLst>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5400"/>
              <a:buFont typeface="Arial"/>
              <a:buNone/>
            </a:pPr>
            <a:r>
              <a:rPr b="1" i="0" lang="en-GB" sz="5400" u="none" cap="none" strike="noStrike">
                <a:solidFill>
                  <a:schemeClr val="lt2"/>
                </a:solidFill>
                <a:latin typeface="Calibri"/>
                <a:ea typeface="Calibri"/>
                <a:cs typeface="Calibri"/>
                <a:sym typeface="Calibri"/>
              </a:rPr>
              <a:t> </a:t>
            </a:r>
            <a:r>
              <a:rPr b="1" i="0" lang="en-GB" sz="5400" u="none" cap="none" strike="noStrike">
                <a:solidFill>
                  <a:schemeClr val="dk1"/>
                </a:solidFill>
                <a:latin typeface="Calibri"/>
                <a:ea typeface="Calibri"/>
                <a:cs typeface="Calibri"/>
                <a:sym typeface="Calibri"/>
              </a:rPr>
              <a:t>MENU WEEK 2</a:t>
            </a:r>
            <a:endParaRPr b="1" i="0" sz="5400" u="none" cap="none" strike="noStrike">
              <a:solidFill>
                <a:schemeClr val="dk1"/>
              </a:solidFill>
              <a:latin typeface="Calibri"/>
              <a:ea typeface="Calibri"/>
              <a:cs typeface="Calibri"/>
              <a:sym typeface="Calibri"/>
            </a:endParaRPr>
          </a:p>
        </p:txBody>
      </p:sp>
      <p:sp>
        <p:nvSpPr>
          <p:cNvPr id="115" name="Google Shape;115;p2"/>
          <p:cNvSpPr/>
          <p:nvPr/>
        </p:nvSpPr>
        <p:spPr>
          <a:xfrm rot="-906871">
            <a:off x="8437503" y="19088"/>
            <a:ext cx="2095242" cy="923330"/>
          </a:xfrm>
          <a:prstGeom prst="rect">
            <a:avLst/>
          </a:prstGeom>
          <a:noFill/>
          <a:ln>
            <a:noFill/>
          </a:ln>
          <a:effectLst>
            <a:outerShdw blurRad="149987" algn="ctr" dir="8460000" dist="250190">
              <a:srgbClr val="000000">
                <a:alpha val="25882"/>
              </a:srgbClr>
            </a:outerShdw>
          </a:effectLst>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5400"/>
              <a:buFont typeface="Arial"/>
              <a:buNone/>
            </a:pPr>
            <a:r>
              <a:rPr b="1" i="0" lang="en-GB" sz="5400" u="none" cap="none" strike="noStrike">
                <a:solidFill>
                  <a:schemeClr val="dk1"/>
                </a:solidFill>
                <a:latin typeface="Calibri"/>
                <a:ea typeface="Calibri"/>
                <a:cs typeface="Calibri"/>
                <a:sym typeface="Calibri"/>
              </a:rPr>
              <a:t>2026</a:t>
            </a:r>
            <a:endParaRPr b="1" i="0" sz="5400" u="none" cap="none" strike="noStrike">
              <a:solidFill>
                <a:schemeClr val="dk1"/>
              </a:solidFill>
              <a:latin typeface="Calibri"/>
              <a:ea typeface="Calibri"/>
              <a:cs typeface="Calibri"/>
              <a:sym typeface="Calibri"/>
            </a:endParaRPr>
          </a:p>
        </p:txBody>
      </p:sp>
      <p:sp>
        <p:nvSpPr>
          <p:cNvPr id="116" name="Google Shape;116;p2"/>
          <p:cNvSpPr/>
          <p:nvPr/>
        </p:nvSpPr>
        <p:spPr>
          <a:xfrm>
            <a:off x="3481565" y="6197560"/>
            <a:ext cx="5228867" cy="577041"/>
          </a:xfrm>
          <a:prstGeom prst="rect">
            <a:avLst/>
          </a:prstGeom>
          <a:solidFill>
            <a:srgbClr val="F4B081"/>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chemeClr val="dk1"/>
                </a:solidFill>
                <a:latin typeface="Calibri"/>
                <a:ea typeface="Calibri"/>
                <a:cs typeface="Calibri"/>
                <a:sym typeface="Calibri"/>
              </a:rPr>
              <a:t>Fresh salads, a variety of seasonal fresh fruit, yogurts &amp; jacket potatoes.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rgbClr val="000000"/>
                </a:solidFill>
                <a:latin typeface="Calibri"/>
                <a:ea typeface="Calibri"/>
                <a:cs typeface="Calibri"/>
                <a:sym typeface="Calibri"/>
              </a:rPr>
              <a:t>Please note that all our dishes can be adapted to suit the majority of dietary requirements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chemeClr val="dk1"/>
                </a:solidFill>
                <a:latin typeface="Calibri"/>
                <a:ea typeface="Calibri"/>
                <a:cs typeface="Calibri"/>
                <a:sym typeface="Calibri"/>
              </a:rPr>
              <a:t>All meat used in this menu is Halal suitable</a:t>
            </a:r>
            <a:endParaRPr b="0" i="0" sz="1400" u="none" cap="none" strike="noStrike">
              <a:solidFill>
                <a:srgbClr val="000000"/>
              </a:solidFill>
              <a:latin typeface="Arial"/>
              <a:ea typeface="Arial"/>
              <a:cs typeface="Arial"/>
              <a:sym typeface="Arial"/>
            </a:endParaRPr>
          </a:p>
        </p:txBody>
      </p:sp>
      <p:pic>
        <p:nvPicPr>
          <p:cNvPr id="117" name="Google Shape;117;p2"/>
          <p:cNvPicPr preferRelativeResize="0"/>
          <p:nvPr/>
        </p:nvPicPr>
        <p:blipFill rotWithShape="1">
          <a:blip r:embed="rId3">
            <a:alphaModFix/>
          </a:blip>
          <a:srcRect b="0" l="0" r="0" t="0"/>
          <a:stretch/>
        </p:blipFill>
        <p:spPr>
          <a:xfrm>
            <a:off x="10778735" y="6224141"/>
            <a:ext cx="1261533" cy="523220"/>
          </a:xfrm>
          <a:prstGeom prst="rect">
            <a:avLst/>
          </a:prstGeom>
          <a:noFill/>
          <a:ln>
            <a:noFill/>
          </a:ln>
        </p:spPr>
      </p:pic>
      <p:sp>
        <p:nvSpPr>
          <p:cNvPr id="118" name="Google Shape;118;p2"/>
          <p:cNvSpPr txBox="1"/>
          <p:nvPr/>
        </p:nvSpPr>
        <p:spPr>
          <a:xfrm>
            <a:off x="2092674" y="6143679"/>
            <a:ext cx="1299835"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chemeClr val="dk1"/>
                </a:solidFill>
                <a:latin typeface="Arial"/>
                <a:ea typeface="Arial"/>
                <a:cs typeface="Arial"/>
                <a:sym typeface="Arial"/>
              </a:rPr>
              <a:t>AVAILABLE DAILY </a:t>
            </a:r>
            <a:endParaRPr b="0" i="0" sz="1400" u="none" cap="none" strike="noStrike">
              <a:solidFill>
                <a:schemeClr val="dk1"/>
              </a:solidFill>
              <a:latin typeface="Arial"/>
              <a:ea typeface="Arial"/>
              <a:cs typeface="Arial"/>
              <a:sym typeface="Arial"/>
            </a:endParaRPr>
          </a:p>
        </p:txBody>
      </p:sp>
      <p:pic>
        <p:nvPicPr>
          <p:cNvPr id="119" name="Google Shape;119;p2"/>
          <p:cNvPicPr preferRelativeResize="0"/>
          <p:nvPr/>
        </p:nvPicPr>
        <p:blipFill rotWithShape="1">
          <a:blip r:embed="rId4">
            <a:alphaModFix/>
          </a:blip>
          <a:srcRect b="0" l="0" r="0" t="0"/>
          <a:stretch/>
        </p:blipFill>
        <p:spPr>
          <a:xfrm>
            <a:off x="10990631" y="1686381"/>
            <a:ext cx="718399" cy="2246481"/>
          </a:xfrm>
          <a:prstGeom prst="rect">
            <a:avLst/>
          </a:prstGeom>
          <a:noFill/>
          <a:ln>
            <a:noFill/>
          </a:ln>
        </p:spPr>
      </p:pic>
      <p:pic>
        <p:nvPicPr>
          <p:cNvPr id="120" name="Google Shape;120;p2"/>
          <p:cNvPicPr preferRelativeResize="0"/>
          <p:nvPr/>
        </p:nvPicPr>
        <p:blipFill rotWithShape="1">
          <a:blip r:embed="rId5">
            <a:alphaModFix/>
          </a:blip>
          <a:srcRect b="0" l="0" r="0" t="0"/>
          <a:stretch/>
        </p:blipFill>
        <p:spPr>
          <a:xfrm>
            <a:off x="118161" y="60244"/>
            <a:ext cx="1721838" cy="1218043"/>
          </a:xfrm>
          <a:prstGeom prst="rect">
            <a:avLst/>
          </a:prstGeom>
          <a:noFill/>
          <a:ln>
            <a:noFill/>
          </a:ln>
        </p:spPr>
      </p:pic>
      <p:sp>
        <p:nvSpPr>
          <p:cNvPr id="121" name="Google Shape;121;p2"/>
          <p:cNvSpPr txBox="1"/>
          <p:nvPr/>
        </p:nvSpPr>
        <p:spPr>
          <a:xfrm>
            <a:off x="10782314" y="4051608"/>
            <a:ext cx="1257953" cy="18158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GB" sz="800" u="none" cap="none" strike="noStrike">
                <a:solidFill>
                  <a:srgbClr val="000000"/>
                </a:solidFill>
                <a:latin typeface="Arial"/>
                <a:ea typeface="Arial"/>
                <a:cs typeface="Arial"/>
                <a:sym typeface="Arial"/>
              </a:rPr>
              <a:t>"We are dedicated to minimizing our carbon footprint by actively reducing food waste throughout our operations, from sourcing to serving. Through staff training, supplier collaboration, and customer engagement, we are committed to making a positive environmental impact." </a:t>
            </a:r>
            <a:endParaRPr b="0" i="0" sz="1400" u="none" cap="none" strike="noStrike">
              <a:solidFill>
                <a:srgbClr val="000000"/>
              </a:solidFill>
              <a:latin typeface="Arial"/>
              <a:ea typeface="Arial"/>
              <a:cs typeface="Arial"/>
              <a:sym typeface="Arial"/>
            </a:endParaRPr>
          </a:p>
        </p:txBody>
      </p:sp>
      <p:pic>
        <p:nvPicPr>
          <p:cNvPr id="122" name="Google Shape;122;p2"/>
          <p:cNvPicPr preferRelativeResize="0"/>
          <p:nvPr/>
        </p:nvPicPr>
        <p:blipFill rotWithShape="1">
          <a:blip r:embed="rId6">
            <a:alphaModFix/>
          </a:blip>
          <a:srcRect b="0" l="0" r="0" t="0"/>
          <a:stretch/>
        </p:blipFill>
        <p:spPr>
          <a:xfrm>
            <a:off x="10710686" y="229768"/>
            <a:ext cx="1278287" cy="1278287"/>
          </a:xfrm>
          <a:prstGeom prst="rect">
            <a:avLst/>
          </a:prstGeom>
          <a:noFill/>
          <a:ln>
            <a:noFill/>
          </a:ln>
        </p:spPr>
      </p:pic>
      <p:graphicFrame>
        <p:nvGraphicFramePr>
          <p:cNvPr id="123" name="Google Shape;123;p2"/>
          <p:cNvGraphicFramePr/>
          <p:nvPr/>
        </p:nvGraphicFramePr>
        <p:xfrm>
          <a:off x="1280160" y="1289244"/>
          <a:ext cx="3000000" cy="3000000"/>
        </p:xfrm>
        <a:graphic>
          <a:graphicData uri="http://schemas.openxmlformats.org/drawingml/2006/table">
            <a:tbl>
              <a:tblPr bandRow="1" firstRow="1">
                <a:noFill/>
                <a:tableStyleId>{05834AF3-7DBA-4011-8175-99CB84362C3A}</a:tableStyleId>
              </a:tblPr>
              <a:tblGrid>
                <a:gridCol w="1300000"/>
                <a:gridCol w="1882125"/>
                <a:gridCol w="1795800"/>
                <a:gridCol w="1688075"/>
                <a:gridCol w="1444750"/>
                <a:gridCol w="1239575"/>
              </a:tblGrid>
              <a:tr h="965675">
                <a:tc>
                  <a:txBody>
                    <a:bodyPr/>
                    <a:lstStyle/>
                    <a:p>
                      <a:pPr indent="0" lvl="0" marL="0" marR="0" rtl="0" algn="ctr">
                        <a:lnSpc>
                          <a:spcPct val="100000"/>
                        </a:lnSpc>
                        <a:spcBef>
                          <a:spcPts val="0"/>
                        </a:spcBef>
                        <a:spcAft>
                          <a:spcPts val="0"/>
                        </a:spcAft>
                        <a:buClr>
                          <a:srgbClr val="000000"/>
                        </a:buClr>
                        <a:buSzPts val="1400"/>
                        <a:buFont typeface="Arial"/>
                        <a:buNone/>
                      </a:pPr>
                      <a:r>
                        <a:rPr lang="en-GB" sz="1400" u="none" cap="none" strike="noStrike">
                          <a:solidFill>
                            <a:schemeClr val="dk1"/>
                          </a:solidFill>
                          <a:latin typeface="Calibri"/>
                          <a:ea typeface="Calibri"/>
                          <a:cs typeface="Calibri"/>
                          <a:sym typeface="Calibri"/>
                        </a:rPr>
                        <a:t>MONDAY</a:t>
                      </a:r>
                      <a:endParaRPr sz="1400" u="none" cap="none" strike="noStrike">
                        <a:latin typeface="Calibri"/>
                        <a:ea typeface="Calibri"/>
                        <a:cs typeface="Calibri"/>
                        <a:sym typeface="Calibri"/>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accent4"/>
                      </a:solidFill>
                      <a:prstDash val="solid"/>
                      <a:round/>
                      <a:headEnd len="sm" w="sm" type="none"/>
                      <a:tailEnd len="sm" w="sm" type="none"/>
                    </a:lnT>
                    <a:lnB cap="flat" cmpd="sng" w="12700">
                      <a:solidFill>
                        <a:schemeClr val="accent4"/>
                      </a:solidFill>
                      <a:prstDash val="solid"/>
                      <a:round/>
                      <a:headEnd len="sm" w="sm" type="none"/>
                      <a:tailEnd len="sm" w="sm" type="none"/>
                    </a:lnB>
                  </a:tcPr>
                </a:tc>
                <a:tc>
                  <a:txBody>
                    <a:bodyPr/>
                    <a:lstStyle/>
                    <a:p>
                      <a:pPr indent="0" lvl="0" marL="0" rtl="0" algn="ctr">
                        <a:lnSpc>
                          <a:spcPct val="115000"/>
                        </a:lnSpc>
                        <a:spcBef>
                          <a:spcPts val="0"/>
                        </a:spcBef>
                        <a:spcAft>
                          <a:spcPts val="0"/>
                        </a:spcAft>
                        <a:buClr>
                          <a:schemeClr val="dk1"/>
                        </a:buClr>
                        <a:buSzPts val="1100"/>
                        <a:buFont typeface="Arial"/>
                        <a:buNone/>
                      </a:pPr>
                      <a:r>
                        <a:rPr b="0" lang="en-GB">
                          <a:latin typeface="Calibri"/>
                          <a:ea typeface="Calibri"/>
                          <a:cs typeface="Calibri"/>
                          <a:sym typeface="Calibri"/>
                        </a:rPr>
                        <a:t>Cauliflower Cheese Pasta Bake </a:t>
                      </a:r>
                      <a:endParaRPr b="0">
                        <a:latin typeface="Calibri"/>
                        <a:ea typeface="Calibri"/>
                        <a:cs typeface="Calibri"/>
                        <a:sym typeface="Calibri"/>
                      </a:endParaRPr>
                    </a:p>
                    <a:p>
                      <a:pPr indent="0" lvl="0" marL="0" rtl="0" algn="ctr">
                        <a:spcBef>
                          <a:spcPts val="0"/>
                        </a:spcBef>
                        <a:spcAft>
                          <a:spcPts val="0"/>
                        </a:spcAft>
                        <a:buClr>
                          <a:schemeClr val="dk1"/>
                        </a:buClr>
                        <a:buSzPts val="800"/>
                        <a:buFont typeface="Arial"/>
                        <a:buNone/>
                      </a:pPr>
                      <a:r>
                        <a:rPr b="0" lang="en-GB" sz="800">
                          <a:latin typeface="Calibri"/>
                          <a:ea typeface="Calibri"/>
                          <a:cs typeface="Calibri"/>
                          <a:sym typeface="Calibri"/>
                        </a:rPr>
                        <a:t>2, 6</a:t>
                      </a:r>
                      <a:endParaRPr b="0">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accent4"/>
                      </a:solidFill>
                      <a:prstDash val="solid"/>
                      <a:round/>
                      <a:headEnd len="sm" w="sm" type="none"/>
                      <a:tailEnd len="sm" w="sm" type="none"/>
                    </a:lnT>
                    <a:lnB cap="flat" cmpd="sng" w="12700">
                      <a:solidFill>
                        <a:srgbClr val="FFC000"/>
                      </a:solidFill>
                      <a:prstDash val="solid"/>
                      <a:round/>
                      <a:headEnd len="sm" w="sm" type="none"/>
                      <a:tailEnd len="sm" w="sm" type="none"/>
                    </a:lnB>
                  </a:tcPr>
                </a:tc>
                <a:tc>
                  <a:txBody>
                    <a:bodyPr/>
                    <a:lstStyle/>
                    <a:p>
                      <a:pPr indent="0" lvl="0" marL="0" rtl="0" algn="ctr">
                        <a:spcBef>
                          <a:spcPts val="0"/>
                        </a:spcBef>
                        <a:spcAft>
                          <a:spcPts val="0"/>
                        </a:spcAft>
                        <a:buClr>
                          <a:schemeClr val="dk1"/>
                        </a:buClr>
                        <a:buSzPts val="800"/>
                        <a:buFont typeface="Arial"/>
                        <a:buNone/>
                      </a:pPr>
                      <a:r>
                        <a:rPr b="0" lang="en-GB">
                          <a:latin typeface="Calibri"/>
                          <a:ea typeface="Calibri"/>
                          <a:cs typeface="Calibri"/>
                          <a:sym typeface="Calibri"/>
                        </a:rPr>
                        <a:t>Tomato &amp; Basil Protein Pasta</a:t>
                      </a:r>
                      <a:endParaRPr b="0"/>
                    </a:p>
                    <a:p>
                      <a:pPr indent="0" lvl="0" marL="0" rtl="0" algn="ctr">
                        <a:spcBef>
                          <a:spcPts val="0"/>
                        </a:spcBef>
                        <a:spcAft>
                          <a:spcPts val="0"/>
                        </a:spcAft>
                        <a:buClr>
                          <a:schemeClr val="dk1"/>
                        </a:buClr>
                        <a:buSzPts val="800"/>
                        <a:buFont typeface="Arial"/>
                        <a:buNone/>
                      </a:pPr>
                      <a:r>
                        <a:rPr b="0" lang="en-GB" sz="800">
                          <a:latin typeface="Calibri"/>
                          <a:ea typeface="Calibri"/>
                          <a:cs typeface="Calibri"/>
                          <a:sym typeface="Calibri"/>
                        </a:rPr>
                        <a:t>2</a:t>
                      </a:r>
                      <a:endParaRPr b="0" sz="800">
                        <a:latin typeface="Calibri"/>
                        <a:ea typeface="Calibri"/>
                        <a:cs typeface="Calibri"/>
                        <a:sym typeface="Calibri"/>
                      </a:endParaRPr>
                    </a:p>
                    <a:p>
                      <a:pPr indent="0" lvl="0" marL="0" rtl="0" algn="ctr">
                        <a:spcBef>
                          <a:spcPts val="0"/>
                        </a:spcBef>
                        <a:spcAft>
                          <a:spcPts val="0"/>
                        </a:spcAft>
                        <a:buClr>
                          <a:schemeClr val="dk1"/>
                        </a:buClr>
                        <a:buSzPts val="800"/>
                        <a:buFont typeface="Arial"/>
                        <a:buNone/>
                      </a:pPr>
                      <a:r>
                        <a:rPr b="0" lang="en-GB" sz="800">
                          <a:latin typeface="Calibri"/>
                          <a:ea typeface="Calibri"/>
                          <a:cs typeface="Calibri"/>
                          <a:sym typeface="Calibri"/>
                        </a:rPr>
                        <a:t>WITH CHEESE (6)</a:t>
                      </a:r>
                      <a:endParaRPr b="0" sz="80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800"/>
                        <a:buFont typeface="Arial"/>
                        <a:buNone/>
                      </a:pPr>
                      <a:r>
                        <a:t/>
                      </a:r>
                      <a:endParaRPr b="0">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accent4"/>
                      </a:solidFill>
                      <a:prstDash val="solid"/>
                      <a:round/>
                      <a:headEnd len="sm" w="sm" type="none"/>
                      <a:tailEnd len="sm" w="sm" type="none"/>
                    </a:lnT>
                    <a:lnB cap="flat" cmpd="sng" w="12700">
                      <a:solidFill>
                        <a:srgbClr val="FFC000"/>
                      </a:solidFill>
                      <a:prstDash val="solid"/>
                      <a:round/>
                      <a:headEnd len="sm" w="sm" type="none"/>
                      <a:tailEnd len="sm" w="sm" type="none"/>
                    </a:lnB>
                  </a:tcPr>
                </a:tc>
                <a:tc>
                  <a:txBody>
                    <a:bodyPr/>
                    <a:lstStyle/>
                    <a:p>
                      <a:pPr indent="0" lvl="0" marL="0" rtl="0" algn="ctr">
                        <a:spcBef>
                          <a:spcPts val="0"/>
                        </a:spcBef>
                        <a:spcAft>
                          <a:spcPts val="0"/>
                        </a:spcAft>
                        <a:buClr>
                          <a:schemeClr val="dk1"/>
                        </a:buClr>
                        <a:buSzPts val="1400"/>
                        <a:buFont typeface="Arial"/>
                        <a:buNone/>
                      </a:pPr>
                      <a:r>
                        <a:rPr b="0" lang="en-GB">
                          <a:latin typeface="Calibri"/>
                          <a:ea typeface="Calibri"/>
                          <a:cs typeface="Calibri"/>
                          <a:sym typeface="Calibri"/>
                        </a:rPr>
                        <a:t>Spicy Chickpea</a:t>
                      </a:r>
                      <a:endParaRPr b="0">
                        <a:latin typeface="Calibri"/>
                        <a:ea typeface="Calibri"/>
                        <a:cs typeface="Calibri"/>
                        <a:sym typeface="Calibri"/>
                      </a:endParaRPr>
                    </a:p>
                    <a:p>
                      <a:pPr indent="0" lvl="0" marL="0" rtl="0" algn="ctr">
                        <a:spcBef>
                          <a:spcPts val="0"/>
                        </a:spcBef>
                        <a:spcAft>
                          <a:spcPts val="0"/>
                        </a:spcAft>
                        <a:buClr>
                          <a:schemeClr val="dk1"/>
                        </a:buClr>
                        <a:buSzPts val="1400"/>
                        <a:buFont typeface="Arial"/>
                        <a:buNone/>
                      </a:pPr>
                      <a:r>
                        <a:rPr b="0" lang="en-GB">
                          <a:latin typeface="Calibri"/>
                          <a:ea typeface="Calibri"/>
                          <a:cs typeface="Calibri"/>
                          <a:sym typeface="Calibri"/>
                        </a:rPr>
                        <a:t>Pitta</a:t>
                      </a:r>
                      <a:endParaRPr b="0"/>
                    </a:p>
                    <a:p>
                      <a:pPr indent="0" lvl="0" marL="0" rtl="0" algn="ctr">
                        <a:spcBef>
                          <a:spcPts val="0"/>
                        </a:spcBef>
                        <a:spcAft>
                          <a:spcPts val="0"/>
                        </a:spcAft>
                        <a:buClr>
                          <a:schemeClr val="dk1"/>
                        </a:buClr>
                        <a:buSzPts val="1400"/>
                        <a:buFont typeface="Arial"/>
                        <a:buNone/>
                      </a:pPr>
                      <a:r>
                        <a:rPr b="0" lang="en-GB" sz="800">
                          <a:latin typeface="Calibri"/>
                          <a:ea typeface="Calibri"/>
                          <a:cs typeface="Calibri"/>
                          <a:sym typeface="Calibri"/>
                        </a:rPr>
                        <a:t>2</a:t>
                      </a:r>
                      <a:endParaRPr b="0">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400"/>
                        <a:buFont typeface="Arial"/>
                        <a:buNone/>
                      </a:pPr>
                      <a:r>
                        <a:t/>
                      </a:r>
                      <a:endParaRPr b="0">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B cap="flat" cmpd="sng" w="12700">
                      <a:solidFill>
                        <a:srgbClr val="FFC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400"/>
                        <a:buFont typeface="Arial"/>
                        <a:buNone/>
                      </a:pPr>
                      <a:r>
                        <a:rPr b="0" lang="en-GB" sz="1400" u="none" cap="none" strike="noStrike">
                          <a:latin typeface="Calibri"/>
                          <a:ea typeface="Calibri"/>
                          <a:cs typeface="Calibri"/>
                          <a:sym typeface="Calibri"/>
                        </a:rPr>
                        <a:t>Margherita Ciabatta</a:t>
                      </a:r>
                      <a:endParaRPr sz="1400" u="none" cap="none" strike="noStrike"/>
                    </a:p>
                    <a:p>
                      <a:pPr indent="-114300" lvl="0" marL="171450" marR="0" rtl="0" algn="ctr">
                        <a:lnSpc>
                          <a:spcPct val="100000"/>
                        </a:lnSpc>
                        <a:spcBef>
                          <a:spcPts val="0"/>
                        </a:spcBef>
                        <a:spcAft>
                          <a:spcPts val="0"/>
                        </a:spcAft>
                        <a:buClr>
                          <a:srgbClr val="000000"/>
                        </a:buClr>
                        <a:buSzPts val="900"/>
                        <a:buFont typeface="Arial"/>
                        <a:buNone/>
                      </a:pPr>
                      <a:r>
                        <a:rPr b="0" i="0" lang="en-GB" sz="800" u="none" cap="none" strike="noStrike">
                          <a:solidFill>
                            <a:srgbClr val="000000"/>
                          </a:solidFill>
                          <a:latin typeface="Calibri"/>
                          <a:ea typeface="Calibri"/>
                          <a:cs typeface="Calibri"/>
                          <a:sym typeface="Calibri"/>
                        </a:rPr>
                        <a:t>2, </a:t>
                      </a:r>
                      <a:r>
                        <a:rPr b="0" lang="en-GB" sz="800" u="none" cap="none" strike="noStrike">
                          <a:solidFill>
                            <a:srgbClr val="000000"/>
                          </a:solidFill>
                          <a:latin typeface="Calibri"/>
                          <a:ea typeface="Calibri"/>
                          <a:cs typeface="Calibri"/>
                          <a:sym typeface="Calibri"/>
                        </a:rPr>
                        <a:t>6</a:t>
                      </a:r>
                      <a:endParaRPr sz="1400" u="none" cap="none" strike="noStrike"/>
                    </a:p>
                  </a:txBody>
                  <a:tcPr marT="45725" marB="45725" marR="91450" marL="91450">
                    <a:lnB cap="flat" cmpd="sng" w="12700">
                      <a:solidFill>
                        <a:srgbClr val="FFC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chemeClr val="dk1"/>
                        </a:buClr>
                        <a:buSzPts val="1400"/>
                        <a:buFont typeface="Arial"/>
                        <a:buNone/>
                      </a:pPr>
                      <a:r>
                        <a:rPr b="0" lang="en-GB">
                          <a:latin typeface="Calibri"/>
                          <a:ea typeface="Calibri"/>
                          <a:cs typeface="Calibri"/>
                          <a:sym typeface="Calibri"/>
                        </a:rPr>
                        <a:t>Eves Pudding</a:t>
                      </a:r>
                      <a:endParaRPr b="0" sz="1400" u="none" cap="none" strike="noStrike"/>
                    </a:p>
                    <a:p>
                      <a:pPr indent="0" lvl="0" marL="0" marR="0" rtl="0" algn="ctr">
                        <a:lnSpc>
                          <a:spcPct val="100000"/>
                        </a:lnSpc>
                        <a:spcBef>
                          <a:spcPts val="0"/>
                        </a:spcBef>
                        <a:spcAft>
                          <a:spcPts val="0"/>
                        </a:spcAft>
                        <a:buClr>
                          <a:schemeClr val="dk1"/>
                        </a:buClr>
                        <a:buSzPts val="800"/>
                        <a:buFont typeface="Arial"/>
                        <a:buNone/>
                      </a:pPr>
                      <a:r>
                        <a:rPr b="0" lang="en-GB" sz="800" u="none" cap="none" strike="noStrike">
                          <a:latin typeface="Calibri"/>
                          <a:ea typeface="Calibri"/>
                          <a:cs typeface="Calibri"/>
                          <a:sym typeface="Calibri"/>
                        </a:rPr>
                        <a:t>2, 3</a:t>
                      </a:r>
                      <a:endParaRPr b="0" sz="800" u="none" cap="none" strike="noStrike"/>
                    </a:p>
                    <a:p>
                      <a:pPr indent="0" lvl="0" marL="0" marR="0" rtl="0" algn="ctr">
                        <a:lnSpc>
                          <a:spcPct val="100000"/>
                        </a:lnSpc>
                        <a:spcBef>
                          <a:spcPts val="0"/>
                        </a:spcBef>
                        <a:spcAft>
                          <a:spcPts val="0"/>
                        </a:spcAft>
                        <a:buClr>
                          <a:srgbClr val="000000"/>
                        </a:buClr>
                        <a:buSzPts val="800"/>
                        <a:buFont typeface="Arial"/>
                        <a:buNone/>
                      </a:pPr>
                      <a:r>
                        <a:t/>
                      </a:r>
                      <a:endParaRPr sz="1400" u="none" cap="none" strike="noStrike"/>
                    </a:p>
                  </a:txBody>
                  <a:tcPr marT="45725" marB="45725" marR="91450" marL="91450"/>
                </a:tc>
              </a:tr>
              <a:tr h="942675">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solidFill>
                            <a:schemeClr val="dk1"/>
                          </a:solidFill>
                          <a:latin typeface="Calibri"/>
                          <a:ea typeface="Calibri"/>
                          <a:cs typeface="Calibri"/>
                          <a:sym typeface="Calibri"/>
                        </a:rPr>
                        <a:t>TUESDAY</a:t>
                      </a:r>
                      <a:endParaRPr b="1" sz="1400" u="none" cap="none" strike="noStrike">
                        <a:solidFill>
                          <a:schemeClr val="dk1"/>
                        </a:solidFill>
                        <a:latin typeface="Calibri"/>
                        <a:ea typeface="Calibri"/>
                        <a:cs typeface="Calibri"/>
                        <a:sym typeface="Calibri"/>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accent4"/>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114300" lvl="0" marL="171450" rtl="0" algn="ctr">
                        <a:spcBef>
                          <a:spcPts val="0"/>
                        </a:spcBef>
                        <a:spcAft>
                          <a:spcPts val="0"/>
                        </a:spcAft>
                        <a:buNone/>
                      </a:pPr>
                      <a:r>
                        <a:rPr lang="en-GB">
                          <a:latin typeface="Calibri"/>
                          <a:ea typeface="Calibri"/>
                          <a:cs typeface="Calibri"/>
                          <a:sym typeface="Calibri"/>
                        </a:rPr>
                        <a:t>Chicken Tikka Masala</a:t>
                      </a:r>
                      <a:endParaRPr>
                        <a:latin typeface="Calibri"/>
                        <a:ea typeface="Calibri"/>
                        <a:cs typeface="Calibri"/>
                        <a:sym typeface="Calibri"/>
                      </a:endParaRPr>
                    </a:p>
                    <a:p>
                      <a:pPr indent="-114300" lvl="0" marL="171450" rtl="0" algn="ctr">
                        <a:spcBef>
                          <a:spcPts val="0"/>
                        </a:spcBef>
                        <a:spcAft>
                          <a:spcPts val="0"/>
                        </a:spcAft>
                        <a:buNone/>
                      </a:pPr>
                      <a:r>
                        <a:rPr lang="en-GB">
                          <a:latin typeface="Calibri"/>
                          <a:ea typeface="Calibri"/>
                          <a:cs typeface="Calibri"/>
                          <a:sym typeface="Calibri"/>
                        </a:rPr>
                        <a:t>&amp; Rice</a:t>
                      </a:r>
                      <a:br>
                        <a:rPr lang="en-GB">
                          <a:latin typeface="Calibri"/>
                          <a:ea typeface="Calibri"/>
                          <a:cs typeface="Calibri"/>
                          <a:sym typeface="Calibri"/>
                        </a:rPr>
                      </a:br>
                      <a:r>
                        <a:rPr lang="en-GB" sz="800">
                          <a:latin typeface="Calibri"/>
                          <a:ea typeface="Calibri"/>
                          <a:cs typeface="Calibri"/>
                          <a:sym typeface="Calibri"/>
                        </a:rPr>
                        <a:t>A/F</a:t>
                      </a:r>
                      <a:endParaRPr>
                        <a:latin typeface="Calibri"/>
                        <a:ea typeface="Calibri"/>
                        <a:cs typeface="Calibri"/>
                        <a:sym typeface="Calibri"/>
                      </a:endParaRPr>
                    </a:p>
                    <a:p>
                      <a:pPr indent="0" lvl="0" marL="0" rtl="0" algn="l">
                        <a:spcBef>
                          <a:spcPts val="0"/>
                        </a:spcBef>
                        <a:spcAft>
                          <a:spcPts val="0"/>
                        </a:spcAft>
                        <a:buNone/>
                      </a:pPr>
                      <a:r>
                        <a:t/>
                      </a:r>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FFC000"/>
                      </a:solidFill>
                      <a:prstDash val="solid"/>
                      <a:round/>
                      <a:headEnd len="sm" w="sm" type="none"/>
                      <a:tailEnd len="sm" w="sm" type="none"/>
                    </a:lnT>
                    <a:lnB cap="flat" cmpd="sng" w="12700">
                      <a:solidFill>
                        <a:schemeClr val="accent4"/>
                      </a:solidFill>
                      <a:prstDash val="solid"/>
                      <a:round/>
                      <a:headEnd len="sm" w="sm" type="none"/>
                      <a:tailEnd len="sm" w="sm" type="none"/>
                    </a:lnB>
                  </a:tcPr>
                </a:tc>
                <a:tc>
                  <a:txBody>
                    <a:bodyPr/>
                    <a:lstStyle/>
                    <a:p>
                      <a:pPr indent="0" lvl="0" marL="0" rtl="0" algn="ctr">
                        <a:spcBef>
                          <a:spcPts val="0"/>
                        </a:spcBef>
                        <a:spcAft>
                          <a:spcPts val="0"/>
                        </a:spcAft>
                        <a:buNone/>
                      </a:pPr>
                      <a:r>
                        <a:rPr lang="en-GB">
                          <a:latin typeface="Calibri"/>
                          <a:ea typeface="Calibri"/>
                          <a:cs typeface="Calibri"/>
                          <a:sym typeface="Calibri"/>
                        </a:rPr>
                        <a:t>Sweet Potato, Chickpea &amp; Spinach Curry</a:t>
                      </a:r>
                      <a:endParaRPr>
                        <a:latin typeface="Calibri"/>
                        <a:ea typeface="Calibri"/>
                        <a:cs typeface="Calibri"/>
                        <a:sym typeface="Calibri"/>
                      </a:endParaRPr>
                    </a:p>
                    <a:p>
                      <a:pPr indent="0" lvl="0" marL="0" rtl="0" algn="ctr">
                        <a:spcBef>
                          <a:spcPts val="0"/>
                        </a:spcBef>
                        <a:spcAft>
                          <a:spcPts val="0"/>
                        </a:spcAft>
                        <a:buNone/>
                      </a:pPr>
                      <a:r>
                        <a:rPr lang="en-GB" sz="800">
                          <a:latin typeface="Calibri"/>
                          <a:ea typeface="Calibri"/>
                          <a:cs typeface="Calibri"/>
                          <a:sym typeface="Calibri"/>
                        </a:rPr>
                        <a:t>A/F</a:t>
                      </a:r>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FFC000"/>
                      </a:solidFill>
                      <a:prstDash val="solid"/>
                      <a:round/>
                      <a:headEnd len="sm" w="sm" type="none"/>
                      <a:tailEnd len="sm" w="sm" type="none"/>
                    </a:lnT>
                    <a:lnB cap="flat" cmpd="sng" w="12700">
                      <a:solidFill>
                        <a:schemeClr val="accent4"/>
                      </a:solidFill>
                      <a:prstDash val="solid"/>
                      <a:round/>
                      <a:headEnd len="sm" w="sm" type="none"/>
                      <a:tailEnd len="sm" w="sm" type="none"/>
                    </a:lnB>
                  </a:tcPr>
                </a:tc>
                <a:tc>
                  <a:txBody>
                    <a:bodyPr/>
                    <a:lstStyle/>
                    <a:p>
                      <a:pPr indent="0" lvl="0" marL="0" rtl="0" algn="ctr">
                        <a:spcBef>
                          <a:spcPts val="0"/>
                        </a:spcBef>
                        <a:spcAft>
                          <a:spcPts val="0"/>
                        </a:spcAft>
                        <a:buClr>
                          <a:schemeClr val="dk1"/>
                        </a:buClr>
                        <a:buSzPts val="1400"/>
                        <a:buFont typeface="Arial"/>
                        <a:buNone/>
                      </a:pPr>
                      <a:r>
                        <a:rPr lang="en-GB">
                          <a:latin typeface="Calibri"/>
                          <a:ea typeface="Calibri"/>
                          <a:cs typeface="Calibri"/>
                          <a:sym typeface="Calibri"/>
                        </a:rPr>
                        <a:t>Beef Cheeseburger</a:t>
                      </a:r>
                      <a:endParaRPr b="1">
                        <a:latin typeface="Calibri"/>
                        <a:ea typeface="Calibri"/>
                        <a:cs typeface="Calibri"/>
                        <a:sym typeface="Calibri"/>
                      </a:endParaRPr>
                    </a:p>
                    <a:p>
                      <a:pPr indent="0" lvl="0" marL="0" rtl="0" algn="ctr">
                        <a:spcBef>
                          <a:spcPts val="0"/>
                        </a:spcBef>
                        <a:spcAft>
                          <a:spcPts val="0"/>
                        </a:spcAft>
                        <a:buClr>
                          <a:schemeClr val="dk1"/>
                        </a:buClr>
                        <a:buSzPts val="1400"/>
                        <a:buFont typeface="Arial"/>
                        <a:buNone/>
                      </a:pPr>
                      <a:r>
                        <a:rPr lang="en-GB">
                          <a:latin typeface="Calibri"/>
                          <a:ea typeface="Calibri"/>
                          <a:cs typeface="Calibri"/>
                          <a:sym typeface="Calibri"/>
                        </a:rPr>
                        <a:t>With Wedges &amp; Salad</a:t>
                      </a:r>
                      <a:endParaRPr b="1">
                        <a:latin typeface="Calibri"/>
                        <a:ea typeface="Calibri"/>
                        <a:cs typeface="Calibri"/>
                        <a:sym typeface="Calibri"/>
                      </a:endParaRPr>
                    </a:p>
                    <a:p>
                      <a:pPr indent="0" lvl="0" marL="0" rtl="0" algn="ctr">
                        <a:spcBef>
                          <a:spcPts val="0"/>
                        </a:spcBef>
                        <a:spcAft>
                          <a:spcPts val="0"/>
                        </a:spcAft>
                        <a:buClr>
                          <a:schemeClr val="dk1"/>
                        </a:buClr>
                        <a:buSzPts val="800"/>
                        <a:buFont typeface="Arial"/>
                        <a:buNone/>
                      </a:pPr>
                      <a:r>
                        <a:rPr lang="en-GB" sz="800">
                          <a:latin typeface="Calibri"/>
                          <a:ea typeface="Calibri"/>
                          <a:cs typeface="Calibri"/>
                          <a:sym typeface="Calibri"/>
                        </a:rPr>
                        <a:t>2, 6</a:t>
                      </a:r>
                      <a:endParaRPr>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FFC000"/>
                      </a:solidFill>
                      <a:prstDash val="solid"/>
                      <a:round/>
                      <a:headEnd len="sm" w="sm" type="none"/>
                      <a:tailEnd len="sm" w="sm" type="none"/>
                    </a:lnT>
                    <a:lnB cap="flat" cmpd="sng" w="12700">
                      <a:solidFill>
                        <a:schemeClr val="accent4"/>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chemeClr val="dk1"/>
                        </a:buClr>
                        <a:buSzPts val="1400"/>
                        <a:buFont typeface="Arial"/>
                        <a:buNone/>
                      </a:pPr>
                      <a:r>
                        <a:rPr lang="en-GB" sz="1400" u="none" cap="none" strike="noStrike">
                          <a:latin typeface="Calibri"/>
                          <a:ea typeface="Calibri"/>
                          <a:cs typeface="Calibri"/>
                          <a:sym typeface="Calibri"/>
                        </a:rPr>
                        <a:t> Cheese &amp; Tomato Panini</a:t>
                      </a:r>
                      <a:br>
                        <a:rPr lang="en-GB" sz="1400" u="none" cap="none" strike="noStrike">
                          <a:latin typeface="Calibri"/>
                          <a:ea typeface="Calibri"/>
                          <a:cs typeface="Calibri"/>
                          <a:sym typeface="Calibri"/>
                        </a:rPr>
                      </a:br>
                      <a:r>
                        <a:rPr lang="en-GB" sz="800" u="none" cap="none" strike="noStrike">
                          <a:latin typeface="Calibri"/>
                          <a:ea typeface="Calibri"/>
                          <a:cs typeface="Calibri"/>
                          <a:sym typeface="Calibri"/>
                        </a:rPr>
                        <a:t>2, 6</a:t>
                      </a:r>
                      <a:endParaRPr sz="1400" u="none" cap="none" strike="noStrike">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rgbClr val="FFC000"/>
                      </a:solidFill>
                      <a:prstDash val="solid"/>
                      <a:round/>
                      <a:headEnd len="sm" w="sm" type="none"/>
                      <a:tailEnd len="sm" w="sm" type="none"/>
                    </a:lnT>
                    <a:lnB cap="flat" cmpd="sng" w="12700">
                      <a:solidFill>
                        <a:schemeClr val="accent4"/>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chemeClr val="dk1"/>
                        </a:buClr>
                        <a:buSzPts val="1400"/>
                        <a:buFont typeface="Arial"/>
                        <a:buNone/>
                      </a:pPr>
                      <a:r>
                        <a:rPr lang="en-GB" sz="1400" u="none" cap="none" strike="noStrike">
                          <a:latin typeface="Calibri"/>
                          <a:ea typeface="Calibri"/>
                          <a:cs typeface="Calibri"/>
                          <a:sym typeface="Calibri"/>
                        </a:rPr>
                        <a:t>Old School Cake</a:t>
                      </a:r>
                      <a:endParaRPr sz="1400" u="none" cap="none" strike="noStrike"/>
                    </a:p>
                    <a:p>
                      <a:pPr indent="0" lvl="0" marL="0" marR="0" rtl="0" algn="ctr">
                        <a:lnSpc>
                          <a:spcPct val="100000"/>
                        </a:lnSpc>
                        <a:spcBef>
                          <a:spcPts val="0"/>
                        </a:spcBef>
                        <a:spcAft>
                          <a:spcPts val="0"/>
                        </a:spcAft>
                        <a:buClr>
                          <a:schemeClr val="dk1"/>
                        </a:buClr>
                        <a:buSzPts val="800"/>
                        <a:buFont typeface="Arial"/>
                        <a:buNone/>
                      </a:pPr>
                      <a:r>
                        <a:rPr lang="en-GB" sz="800" u="none" cap="none" strike="noStrike">
                          <a:latin typeface="Calibri"/>
                          <a:ea typeface="Calibri"/>
                          <a:cs typeface="Calibri"/>
                          <a:sym typeface="Calibri"/>
                        </a:rPr>
                        <a:t>2, 3</a:t>
                      </a:r>
                      <a:endParaRPr sz="800" u="none" cap="none" strike="noStrike"/>
                    </a:p>
                    <a:p>
                      <a:pPr indent="0" lvl="0" marL="0" marR="0" rtl="0" algn="ctr">
                        <a:lnSpc>
                          <a:spcPct val="100000"/>
                        </a:lnSpc>
                        <a:spcBef>
                          <a:spcPts val="0"/>
                        </a:spcBef>
                        <a:spcAft>
                          <a:spcPts val="0"/>
                        </a:spcAft>
                        <a:buClr>
                          <a:srgbClr val="000000"/>
                        </a:buClr>
                        <a:buSzPts val="800"/>
                        <a:buFont typeface="Arial"/>
                        <a:buNone/>
                      </a:pPr>
                      <a:r>
                        <a:t/>
                      </a:r>
                      <a:endParaRPr sz="1400" u="none" cap="none" strike="noStrike"/>
                    </a:p>
                  </a:txBody>
                  <a:tcPr marT="45725" marB="45725" marR="91450" marL="91450">
                    <a:lnL cap="flat" cmpd="sng" w="9525">
                      <a:solidFill>
                        <a:srgbClr val="000000">
                          <a:alpha val="0"/>
                        </a:srgbClr>
                      </a:solidFill>
                      <a:prstDash val="solid"/>
                      <a:round/>
                      <a:headEnd len="sm" w="sm" type="none"/>
                      <a:tailEnd len="sm" w="sm" type="none"/>
                    </a:lnL>
                  </a:tcPr>
                </a:tc>
              </a:tr>
              <a:tr h="816925">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solidFill>
                            <a:schemeClr val="dk1"/>
                          </a:solidFill>
                          <a:latin typeface="Calibri"/>
                          <a:ea typeface="Calibri"/>
                          <a:cs typeface="Calibri"/>
                          <a:sym typeface="Calibri"/>
                        </a:rPr>
                        <a:t>WEDNESDAY</a:t>
                      </a:r>
                      <a:endParaRPr b="1" sz="1400" u="none" cap="none" strike="noStrike">
                        <a:latin typeface="Calibri"/>
                        <a:ea typeface="Calibri"/>
                        <a:cs typeface="Calibri"/>
                        <a:sym typeface="Calibri"/>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chemeClr val="dk1"/>
                        </a:buClr>
                        <a:buSzPts val="1400"/>
                        <a:buFont typeface="Arial"/>
                        <a:buNone/>
                      </a:pPr>
                      <a:r>
                        <a:rPr lang="en-GB" sz="1400" u="none" cap="none" strike="noStrike">
                          <a:latin typeface="Calibri"/>
                          <a:ea typeface="Calibri"/>
                          <a:cs typeface="Calibri"/>
                          <a:sym typeface="Calibri"/>
                        </a:rPr>
                        <a:t>Beef Lasagne</a:t>
                      </a:r>
                      <a:endParaRPr sz="14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400"/>
                        <a:buFont typeface="Arial"/>
                        <a:buNone/>
                      </a:pPr>
                      <a:r>
                        <a:rPr lang="en-GB" sz="1400" u="none" cap="none" strike="noStrike">
                          <a:latin typeface="Calibri"/>
                          <a:ea typeface="Calibri"/>
                          <a:cs typeface="Calibri"/>
                          <a:sym typeface="Calibri"/>
                        </a:rPr>
                        <a:t>&amp; Salad + Garlic Bread</a:t>
                      </a:r>
                      <a:br>
                        <a:rPr lang="en-GB" sz="1400" u="none" cap="none" strike="noStrike">
                          <a:latin typeface="Calibri"/>
                          <a:ea typeface="Calibri"/>
                          <a:cs typeface="Calibri"/>
                          <a:sym typeface="Calibri"/>
                        </a:rPr>
                      </a:br>
                      <a:r>
                        <a:rPr lang="en-GB" sz="800" u="none" cap="none" strike="noStrike">
                          <a:latin typeface="Calibri"/>
                          <a:ea typeface="Calibri"/>
                          <a:cs typeface="Calibri"/>
                          <a:sym typeface="Calibri"/>
                        </a:rPr>
                        <a:t>2, 6</a:t>
                      </a:r>
                      <a:endParaRPr sz="1400" u="none" cap="none" strike="noStrike">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accent4"/>
                      </a:solidFill>
                      <a:prstDash val="solid"/>
                      <a:round/>
                      <a:headEnd len="sm" w="sm" type="none"/>
                      <a:tailEnd len="sm" w="sm" type="none"/>
                    </a:lnT>
                    <a:lnB cap="flat" cmpd="sng" w="12700">
                      <a:solidFill>
                        <a:schemeClr val="accent4"/>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chemeClr val="dk1"/>
                        </a:buClr>
                        <a:buSzPts val="1400"/>
                        <a:buFont typeface="Arial"/>
                        <a:buNone/>
                      </a:pPr>
                      <a:r>
                        <a:rPr lang="en-GB" sz="1400" u="none" cap="none" strike="noStrike">
                          <a:solidFill>
                            <a:srgbClr val="000000"/>
                          </a:solidFill>
                          <a:latin typeface="Calibri"/>
                          <a:ea typeface="Calibri"/>
                          <a:cs typeface="Calibri"/>
                          <a:sym typeface="Calibri"/>
                        </a:rPr>
                        <a:t>Roasted Veg Lasagne</a:t>
                      </a:r>
                      <a:br>
                        <a:rPr lang="en-GB" sz="1400" u="none" cap="none" strike="noStrike">
                          <a:solidFill>
                            <a:srgbClr val="000000"/>
                          </a:solidFill>
                          <a:latin typeface="Calibri"/>
                          <a:ea typeface="Calibri"/>
                          <a:cs typeface="Calibri"/>
                          <a:sym typeface="Calibri"/>
                        </a:rPr>
                      </a:br>
                      <a:r>
                        <a:rPr lang="en-GB" sz="1400" u="none" cap="none" strike="noStrike">
                          <a:latin typeface="Calibri"/>
                          <a:ea typeface="Calibri"/>
                          <a:cs typeface="Calibri"/>
                          <a:sym typeface="Calibri"/>
                        </a:rPr>
                        <a:t>&amp; Salad</a:t>
                      </a:r>
                      <a:br>
                        <a:rPr lang="en-GB" sz="1400" u="none" cap="none" strike="noStrike">
                          <a:latin typeface="Calibri"/>
                          <a:ea typeface="Calibri"/>
                          <a:cs typeface="Calibri"/>
                          <a:sym typeface="Calibri"/>
                        </a:rPr>
                      </a:br>
                      <a:r>
                        <a:rPr lang="en-GB" sz="800" u="none" cap="none" strike="noStrike">
                          <a:latin typeface="Calibri"/>
                          <a:ea typeface="Calibri"/>
                          <a:cs typeface="Calibri"/>
                          <a:sym typeface="Calibri"/>
                        </a:rPr>
                        <a:t>2, 6</a:t>
                      </a:r>
                      <a:endParaRPr sz="1400" u="none" cap="none" strike="noStrike">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accent4"/>
                      </a:solidFill>
                      <a:prstDash val="solid"/>
                      <a:round/>
                      <a:headEnd len="sm" w="sm" type="none"/>
                      <a:tailEnd len="sm" w="sm" type="none"/>
                    </a:lnT>
                    <a:lnB cap="flat" cmpd="sng" w="12700">
                      <a:solidFill>
                        <a:schemeClr val="accent4"/>
                      </a:solidFill>
                      <a:prstDash val="solid"/>
                      <a:round/>
                      <a:headEnd len="sm" w="sm" type="none"/>
                      <a:tailEnd len="sm" w="sm" type="none"/>
                    </a:lnB>
                  </a:tcPr>
                </a:tc>
                <a:tc>
                  <a:txBody>
                    <a:bodyPr/>
                    <a:lstStyle/>
                    <a:p>
                      <a:pPr indent="0" lvl="0" marL="0" rtl="0" algn="ctr">
                        <a:spcBef>
                          <a:spcPts val="0"/>
                        </a:spcBef>
                        <a:spcAft>
                          <a:spcPts val="0"/>
                        </a:spcAft>
                        <a:buClr>
                          <a:schemeClr val="dk1"/>
                        </a:buClr>
                        <a:buSzPts val="800"/>
                        <a:buFont typeface="Arial"/>
                        <a:buNone/>
                      </a:pPr>
                      <a:r>
                        <a:rPr lang="en-GB">
                          <a:latin typeface="Calibri"/>
                          <a:ea typeface="Calibri"/>
                          <a:cs typeface="Calibri"/>
                          <a:sym typeface="Calibri"/>
                        </a:rPr>
                        <a:t>Flavoured</a:t>
                      </a:r>
                      <a:endParaRPr>
                        <a:latin typeface="Calibri"/>
                        <a:ea typeface="Calibri"/>
                        <a:cs typeface="Calibri"/>
                        <a:sym typeface="Calibri"/>
                      </a:endParaRPr>
                    </a:p>
                    <a:p>
                      <a:pPr indent="0" lvl="0" marL="0" rtl="0" algn="ctr">
                        <a:spcBef>
                          <a:spcPts val="0"/>
                        </a:spcBef>
                        <a:spcAft>
                          <a:spcPts val="0"/>
                        </a:spcAft>
                        <a:buClr>
                          <a:schemeClr val="dk1"/>
                        </a:buClr>
                        <a:buSzPts val="800"/>
                        <a:buFont typeface="Arial"/>
                        <a:buNone/>
                      </a:pPr>
                      <a:r>
                        <a:rPr lang="en-GB">
                          <a:latin typeface="Calibri"/>
                          <a:ea typeface="Calibri"/>
                          <a:cs typeface="Calibri"/>
                          <a:sym typeface="Calibri"/>
                        </a:rPr>
                        <a:t>Chicken Fillet</a:t>
                      </a:r>
                      <a:endParaRPr>
                        <a:latin typeface="Calibri"/>
                        <a:ea typeface="Calibri"/>
                        <a:cs typeface="Calibri"/>
                        <a:sym typeface="Calibri"/>
                      </a:endParaRPr>
                    </a:p>
                    <a:p>
                      <a:pPr indent="0" lvl="0" marL="0" rtl="0" algn="ctr">
                        <a:spcBef>
                          <a:spcPts val="0"/>
                        </a:spcBef>
                        <a:spcAft>
                          <a:spcPts val="0"/>
                        </a:spcAft>
                        <a:buClr>
                          <a:schemeClr val="dk1"/>
                        </a:buClr>
                        <a:buSzPts val="800"/>
                        <a:buFont typeface="Arial"/>
                        <a:buNone/>
                      </a:pPr>
                      <a:r>
                        <a:rPr lang="en-GB" sz="1100">
                          <a:latin typeface="Calibri"/>
                          <a:ea typeface="Calibri"/>
                          <a:cs typeface="Calibri"/>
                          <a:sym typeface="Calibri"/>
                        </a:rPr>
                        <a:t>With Seasoned Potatoes</a:t>
                      </a:r>
                      <a:br>
                        <a:rPr lang="en-GB" sz="1100">
                          <a:latin typeface="Calibri"/>
                          <a:ea typeface="Calibri"/>
                          <a:cs typeface="Calibri"/>
                          <a:sym typeface="Calibri"/>
                        </a:rPr>
                      </a:br>
                      <a:r>
                        <a:rPr lang="en-GB" sz="800">
                          <a:latin typeface="Calibri"/>
                          <a:ea typeface="Calibri"/>
                          <a:cs typeface="Calibri"/>
                          <a:sym typeface="Calibri"/>
                        </a:rPr>
                        <a:t>A/F</a:t>
                      </a:r>
                      <a:endParaRPr>
                        <a:solidFill>
                          <a:srgbClr val="000000"/>
                        </a:solidFill>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T cap="flat" cmpd="sng" w="12700">
                      <a:solidFill>
                        <a:schemeClr val="accent4"/>
                      </a:solidFill>
                      <a:prstDash val="solid"/>
                      <a:round/>
                      <a:headEnd len="sm" w="sm" type="none"/>
                      <a:tailEnd len="sm" w="sm" type="none"/>
                    </a:lnT>
                  </a:tcPr>
                </a:tc>
                <a:tc>
                  <a:txBody>
                    <a:bodyPr/>
                    <a:lstStyle/>
                    <a:p>
                      <a:pPr indent="0" lvl="0" marL="0" marR="0" rtl="0" algn="ctr">
                        <a:lnSpc>
                          <a:spcPct val="100000"/>
                        </a:lnSpc>
                        <a:spcBef>
                          <a:spcPts val="0"/>
                        </a:spcBef>
                        <a:spcAft>
                          <a:spcPts val="0"/>
                        </a:spcAft>
                        <a:buClr>
                          <a:schemeClr val="dk1"/>
                        </a:buClr>
                        <a:buSzPts val="1400"/>
                        <a:buFont typeface="Arial"/>
                        <a:buNone/>
                      </a:pPr>
                      <a:r>
                        <a:rPr lang="en-GB">
                          <a:latin typeface="Calibri"/>
                          <a:ea typeface="Calibri"/>
                          <a:cs typeface="Calibri"/>
                          <a:sym typeface="Calibri"/>
                        </a:rPr>
                        <a:t>5 Bean Chilli &amp; Rice</a:t>
                      </a:r>
                      <a:endParaRPr>
                        <a:latin typeface="Calibri"/>
                        <a:ea typeface="Calibri"/>
                        <a:cs typeface="Calibri"/>
                        <a:sym typeface="Calibri"/>
                      </a:endParaRPr>
                    </a:p>
                    <a:p>
                      <a:pPr indent="0" lvl="0" marL="0" rtl="0" algn="ctr">
                        <a:spcBef>
                          <a:spcPts val="0"/>
                        </a:spcBef>
                        <a:spcAft>
                          <a:spcPts val="0"/>
                        </a:spcAft>
                        <a:buClr>
                          <a:schemeClr val="dk1"/>
                        </a:buClr>
                        <a:buSzPts val="800"/>
                        <a:buFont typeface="Arial"/>
                        <a:buNone/>
                      </a:pPr>
                      <a:r>
                        <a:rPr lang="en-GB" sz="800">
                          <a:latin typeface="Calibri"/>
                          <a:ea typeface="Calibri"/>
                          <a:cs typeface="Calibri"/>
                          <a:sym typeface="Calibri"/>
                        </a:rPr>
                        <a:t>A/F</a:t>
                      </a:r>
                      <a:endParaRPr>
                        <a:latin typeface="Calibri"/>
                        <a:ea typeface="Calibri"/>
                        <a:cs typeface="Calibri"/>
                        <a:sym typeface="Calibri"/>
                      </a:endParaRPr>
                    </a:p>
                  </a:txBody>
                  <a:tcPr marT="45725" marB="45725" marR="91450" marL="91450">
                    <a:lnT cap="flat" cmpd="sng" w="12700">
                      <a:solidFill>
                        <a:schemeClr val="accent4"/>
                      </a:solidFill>
                      <a:prstDash val="solid"/>
                      <a:round/>
                      <a:headEnd len="sm" w="sm" type="none"/>
                      <a:tailEnd len="sm" w="sm" type="none"/>
                    </a:lnT>
                  </a:tcPr>
                </a:tc>
                <a:tc>
                  <a:txBody>
                    <a:bodyPr/>
                    <a:lstStyle/>
                    <a:p>
                      <a:pPr indent="0" lvl="0" marL="0" marR="0" rtl="0" algn="ctr">
                        <a:lnSpc>
                          <a:spcPct val="100000"/>
                        </a:lnSpc>
                        <a:spcBef>
                          <a:spcPts val="0"/>
                        </a:spcBef>
                        <a:spcAft>
                          <a:spcPts val="0"/>
                        </a:spcAft>
                        <a:buClr>
                          <a:schemeClr val="dk1"/>
                        </a:buClr>
                        <a:buSzPts val="1400"/>
                        <a:buFont typeface="Arial"/>
                        <a:buNone/>
                      </a:pPr>
                      <a:r>
                        <a:rPr lang="en-GB" sz="1400" u="none" cap="none" strike="noStrike">
                          <a:latin typeface="Calibri"/>
                          <a:ea typeface="Calibri"/>
                          <a:cs typeface="Calibri"/>
                          <a:sym typeface="Calibri"/>
                        </a:rPr>
                        <a:t>Fresh fruit Salad</a:t>
                      </a:r>
                      <a:endParaRPr sz="1400" u="none" cap="none" strike="noStrike"/>
                    </a:p>
                    <a:p>
                      <a:pPr indent="0" lvl="0" marL="0" marR="0" rtl="0" algn="ctr">
                        <a:lnSpc>
                          <a:spcPct val="100000"/>
                        </a:lnSpc>
                        <a:spcBef>
                          <a:spcPts val="0"/>
                        </a:spcBef>
                        <a:spcAft>
                          <a:spcPts val="0"/>
                        </a:spcAft>
                        <a:buClr>
                          <a:schemeClr val="dk1"/>
                        </a:buClr>
                        <a:buSzPts val="800"/>
                        <a:buFont typeface="Arial"/>
                        <a:buNone/>
                      </a:pPr>
                      <a:r>
                        <a:rPr lang="en-GB" sz="800" u="none" cap="none" strike="noStrike">
                          <a:latin typeface="Calibri"/>
                          <a:ea typeface="Calibri"/>
                          <a:cs typeface="Calibri"/>
                          <a:sym typeface="Calibri"/>
                        </a:rPr>
                        <a:t>A/F</a:t>
                      </a:r>
                      <a:endParaRPr sz="1400" u="none" cap="none" strike="noStrike"/>
                    </a:p>
                    <a:p>
                      <a:pPr indent="0" lvl="0" marL="0" marR="0" rtl="0" algn="ctr">
                        <a:lnSpc>
                          <a:spcPct val="100000"/>
                        </a:lnSpc>
                        <a:spcBef>
                          <a:spcPts val="0"/>
                        </a:spcBef>
                        <a:spcAft>
                          <a:spcPts val="0"/>
                        </a:spcAft>
                        <a:buClr>
                          <a:srgbClr val="000000"/>
                        </a:buClr>
                        <a:buSzPts val="800"/>
                        <a:buFont typeface="Arial"/>
                        <a:buNone/>
                      </a:pPr>
                      <a:r>
                        <a:t/>
                      </a:r>
                      <a:endParaRPr sz="1400" u="none" cap="none" strike="noStrike"/>
                    </a:p>
                  </a:txBody>
                  <a:tcPr marT="45725" marB="45725" marR="91450" marL="91450"/>
                </a:tc>
              </a:tr>
              <a:tr h="985950">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solidFill>
                            <a:schemeClr val="dk1"/>
                          </a:solidFill>
                          <a:latin typeface="Calibri"/>
                          <a:ea typeface="Calibri"/>
                          <a:cs typeface="Calibri"/>
                          <a:sym typeface="Calibri"/>
                        </a:rPr>
                        <a:t>THURSDAY</a:t>
                      </a:r>
                      <a:endParaRPr b="1" sz="1400" u="none" cap="none" strike="noStrike">
                        <a:latin typeface="Calibri"/>
                        <a:ea typeface="Calibri"/>
                        <a:cs typeface="Calibri"/>
                        <a:sym typeface="Calibri"/>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400"/>
                        <a:buFont typeface="Arial"/>
                        <a:buNone/>
                      </a:pPr>
                      <a:r>
                        <a:rPr b="0" lang="en-GB" sz="1400" u="none" cap="none" strike="noStrike">
                          <a:latin typeface="Calibri"/>
                          <a:ea typeface="Calibri"/>
                          <a:cs typeface="Calibri"/>
                          <a:sym typeface="Calibri"/>
                        </a:rPr>
                        <a:t>Sausages &amp; Mash</a:t>
                      </a:r>
                      <a:endParaRPr sz="1400" u="none" cap="none" strike="noStrike"/>
                    </a:p>
                    <a:p>
                      <a:pPr indent="0" lvl="0" marL="0" marR="0" rtl="0" algn="ctr">
                        <a:lnSpc>
                          <a:spcPct val="100000"/>
                        </a:lnSpc>
                        <a:spcBef>
                          <a:spcPts val="0"/>
                        </a:spcBef>
                        <a:spcAft>
                          <a:spcPts val="0"/>
                        </a:spcAft>
                        <a:buClr>
                          <a:srgbClr val="000000"/>
                        </a:buClr>
                        <a:buSzPts val="1400"/>
                        <a:buFont typeface="Arial"/>
                        <a:buNone/>
                      </a:pPr>
                      <a:r>
                        <a:rPr b="0" lang="en-GB" sz="1000" u="none" cap="none" strike="noStrike">
                          <a:latin typeface="Calibri"/>
                          <a:ea typeface="Calibri"/>
                          <a:cs typeface="Calibri"/>
                          <a:sym typeface="Calibri"/>
                        </a:rPr>
                        <a:t>with Vegetables &amp; Gravy</a:t>
                      </a:r>
                      <a:br>
                        <a:rPr b="0" lang="en-GB" sz="1400" u="none" cap="none" strike="noStrike">
                          <a:latin typeface="Calibri"/>
                          <a:ea typeface="Calibri"/>
                          <a:cs typeface="Calibri"/>
                          <a:sym typeface="Calibri"/>
                        </a:rPr>
                      </a:br>
                      <a:r>
                        <a:rPr lang="en-GB" sz="800" u="none" cap="none" strike="noStrike">
                          <a:solidFill>
                            <a:srgbClr val="000000"/>
                          </a:solidFill>
                          <a:latin typeface="Calibri"/>
                          <a:ea typeface="Calibri"/>
                          <a:cs typeface="Calibri"/>
                          <a:sym typeface="Calibri"/>
                        </a:rPr>
                        <a:t>2, 13</a:t>
                      </a:r>
                      <a:endParaRPr b="0" i="0" sz="1400" u="none" cap="none" strike="noStrike">
                        <a:solidFill>
                          <a:srgbClr val="000000"/>
                        </a:solidFill>
                        <a:latin typeface="Calibri"/>
                        <a:ea typeface="Calibri"/>
                        <a:cs typeface="Calibri"/>
                        <a:sym typeface="Calibri"/>
                      </a:endParaRPr>
                    </a:p>
                  </a:txBody>
                  <a:tcPr marT="45725" marB="45725" marR="91450" marL="91450">
                    <a:lnL cap="flat" cmpd="sng" w="9525">
                      <a:solidFill>
                        <a:srgbClr val="000000">
                          <a:alpha val="0"/>
                        </a:srgbClr>
                      </a:solidFill>
                      <a:prstDash val="solid"/>
                      <a:round/>
                      <a:headEnd len="sm" w="sm" type="none"/>
                      <a:tailEnd len="sm" w="sm" type="none"/>
                    </a:lnL>
                    <a:lnT cap="flat" cmpd="sng" w="12700">
                      <a:solidFill>
                        <a:schemeClr val="accent4"/>
                      </a:solidFill>
                      <a:prstDash val="solid"/>
                      <a:round/>
                      <a:headEnd len="sm" w="sm" type="none"/>
                      <a:tailEnd len="sm" w="sm" type="none"/>
                    </a:lnT>
                  </a:tcPr>
                </a:tc>
                <a:tc>
                  <a:txBody>
                    <a:bodyPr/>
                    <a:lstStyle/>
                    <a:p>
                      <a:pPr indent="0" lvl="0" marL="0" marR="0" rtl="0" algn="ctr">
                        <a:lnSpc>
                          <a:spcPct val="100000"/>
                        </a:lnSpc>
                        <a:spcBef>
                          <a:spcPts val="0"/>
                        </a:spcBef>
                        <a:spcAft>
                          <a:spcPts val="0"/>
                        </a:spcAft>
                        <a:buClr>
                          <a:srgbClr val="000000"/>
                        </a:buClr>
                        <a:buSzPts val="1400"/>
                        <a:buFont typeface="Arial"/>
                        <a:buNone/>
                      </a:pPr>
                      <a:r>
                        <a:rPr b="0" lang="en-GB" sz="1400" u="none" cap="none" strike="noStrike">
                          <a:latin typeface="Calibri"/>
                          <a:ea typeface="Calibri"/>
                          <a:cs typeface="Calibri"/>
                          <a:sym typeface="Calibri"/>
                        </a:rPr>
                        <a:t>Vegetarian Sausages &amp; Mash</a:t>
                      </a:r>
                      <a:br>
                        <a:rPr b="0" lang="en-GB" sz="1400" u="none" cap="none" strike="noStrike">
                          <a:latin typeface="Calibri"/>
                          <a:ea typeface="Calibri"/>
                          <a:cs typeface="Calibri"/>
                          <a:sym typeface="Calibri"/>
                        </a:rPr>
                      </a:br>
                      <a:r>
                        <a:rPr b="0" i="0" lang="en-GB" sz="1000" u="none" cap="none" strike="noStrike">
                          <a:solidFill>
                            <a:srgbClr val="000000"/>
                          </a:solidFill>
                          <a:latin typeface="Calibri"/>
                          <a:ea typeface="Calibri"/>
                          <a:cs typeface="Calibri"/>
                          <a:sym typeface="Calibri"/>
                        </a:rPr>
                        <a:t>with Vegetables &amp; Gravy</a:t>
                      </a:r>
                      <a:br>
                        <a:rPr b="0" i="0" lang="en-GB" sz="1400" u="none" cap="none" strike="noStrike">
                          <a:solidFill>
                            <a:srgbClr val="000000"/>
                          </a:solidFill>
                          <a:latin typeface="Calibri"/>
                          <a:ea typeface="Calibri"/>
                          <a:cs typeface="Calibri"/>
                          <a:sym typeface="Calibri"/>
                        </a:rPr>
                      </a:br>
                      <a:r>
                        <a:rPr lang="en-GB" sz="800" u="none" cap="none" strike="noStrike">
                          <a:solidFill>
                            <a:srgbClr val="000000"/>
                          </a:solidFill>
                          <a:latin typeface="Calibri"/>
                          <a:ea typeface="Calibri"/>
                          <a:cs typeface="Calibri"/>
                          <a:sym typeface="Calibri"/>
                        </a:rPr>
                        <a:t>2, 13</a:t>
                      </a:r>
                      <a:endParaRPr sz="1400" u="none" cap="none" strike="noStrike"/>
                    </a:p>
                  </a:txBody>
                  <a:tcPr marT="45725" marB="45725" marR="91450" marL="91450">
                    <a:lnT cap="flat" cmpd="sng" w="12700">
                      <a:solidFill>
                        <a:schemeClr val="accent4"/>
                      </a:solidFill>
                      <a:prstDash val="solid"/>
                      <a:round/>
                      <a:headEnd len="sm" w="sm" type="none"/>
                      <a:tailEnd len="sm" w="sm" type="none"/>
                    </a:lnT>
                  </a:tcPr>
                </a:tc>
                <a:tc>
                  <a:txBody>
                    <a:bodyPr/>
                    <a:lstStyle/>
                    <a:p>
                      <a:pPr indent="0" lvl="0" marL="0" rtl="0" algn="ctr">
                        <a:spcBef>
                          <a:spcPts val="0"/>
                        </a:spcBef>
                        <a:spcAft>
                          <a:spcPts val="0"/>
                        </a:spcAft>
                        <a:buClr>
                          <a:schemeClr val="dk1"/>
                        </a:buClr>
                        <a:buSzPts val="800"/>
                        <a:buFont typeface="Arial"/>
                        <a:buNone/>
                      </a:pPr>
                      <a:r>
                        <a:rPr lang="en-GB">
                          <a:latin typeface="Calibri"/>
                          <a:ea typeface="Calibri"/>
                          <a:cs typeface="Calibri"/>
                          <a:sym typeface="Calibri"/>
                        </a:rPr>
                        <a:t>Flavoured</a:t>
                      </a:r>
                      <a:endParaRPr>
                        <a:latin typeface="Calibri"/>
                        <a:ea typeface="Calibri"/>
                        <a:cs typeface="Calibri"/>
                        <a:sym typeface="Calibri"/>
                      </a:endParaRPr>
                    </a:p>
                    <a:p>
                      <a:pPr indent="0" lvl="0" marL="0" rtl="0" algn="ctr">
                        <a:spcBef>
                          <a:spcPts val="0"/>
                        </a:spcBef>
                        <a:spcAft>
                          <a:spcPts val="0"/>
                        </a:spcAft>
                        <a:buClr>
                          <a:schemeClr val="dk1"/>
                        </a:buClr>
                        <a:buSzPts val="800"/>
                        <a:buFont typeface="Arial"/>
                        <a:buNone/>
                      </a:pPr>
                      <a:r>
                        <a:rPr lang="en-GB">
                          <a:latin typeface="Calibri"/>
                          <a:ea typeface="Calibri"/>
                          <a:cs typeface="Calibri"/>
                          <a:sym typeface="Calibri"/>
                        </a:rPr>
                        <a:t>Chicken Salad</a:t>
                      </a:r>
                      <a:endParaRPr>
                        <a:latin typeface="Calibri"/>
                        <a:ea typeface="Calibri"/>
                        <a:cs typeface="Calibri"/>
                        <a:sym typeface="Calibri"/>
                      </a:endParaRPr>
                    </a:p>
                    <a:p>
                      <a:pPr indent="0" lvl="0" marL="0" rtl="0" algn="ctr">
                        <a:spcBef>
                          <a:spcPts val="0"/>
                        </a:spcBef>
                        <a:spcAft>
                          <a:spcPts val="0"/>
                        </a:spcAft>
                        <a:buClr>
                          <a:schemeClr val="dk1"/>
                        </a:buClr>
                        <a:buSzPts val="800"/>
                        <a:buFont typeface="Arial"/>
                        <a:buNone/>
                      </a:pPr>
                      <a:r>
                        <a:rPr lang="en-GB">
                          <a:latin typeface="Calibri"/>
                          <a:ea typeface="Calibri"/>
                          <a:cs typeface="Calibri"/>
                          <a:sym typeface="Calibri"/>
                        </a:rPr>
                        <a:t>Wrap</a:t>
                      </a:r>
                      <a:br>
                        <a:rPr lang="en-GB" sz="1100">
                          <a:latin typeface="Calibri"/>
                          <a:ea typeface="Calibri"/>
                          <a:cs typeface="Calibri"/>
                          <a:sym typeface="Calibri"/>
                        </a:rPr>
                      </a:br>
                      <a:r>
                        <a:rPr lang="en-GB" sz="800">
                          <a:latin typeface="Calibri"/>
                          <a:ea typeface="Calibri"/>
                          <a:cs typeface="Calibri"/>
                          <a:sym typeface="Calibri"/>
                        </a:rPr>
                        <a:t>2</a:t>
                      </a:r>
                      <a:endParaRPr sz="800">
                        <a:latin typeface="Calibri"/>
                        <a:ea typeface="Calibri"/>
                        <a:cs typeface="Calibri"/>
                        <a:sym typeface="Calibri"/>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1400"/>
                        <a:buFont typeface="Arial"/>
                        <a:buNone/>
                      </a:pPr>
                      <a:r>
                        <a:rPr lang="en-GB" sz="1400" u="none" cap="none" strike="noStrike">
                          <a:latin typeface="Calibri"/>
                          <a:ea typeface="Calibri"/>
                          <a:cs typeface="Calibri"/>
                          <a:sym typeface="Calibri"/>
                        </a:rPr>
                        <a:t>Margherita Ciabatta</a:t>
                      </a:r>
                      <a:endParaRPr sz="1400" u="none" cap="none" strike="noStrike">
                        <a:latin typeface="Calibri"/>
                        <a:ea typeface="Calibri"/>
                        <a:cs typeface="Calibri"/>
                        <a:sym typeface="Calibri"/>
                      </a:endParaRPr>
                    </a:p>
                    <a:p>
                      <a:pPr indent="-114300" lvl="0" marL="171450" marR="0" rtl="0" algn="ctr">
                        <a:lnSpc>
                          <a:spcPct val="100000"/>
                        </a:lnSpc>
                        <a:spcBef>
                          <a:spcPts val="0"/>
                        </a:spcBef>
                        <a:spcAft>
                          <a:spcPts val="0"/>
                        </a:spcAft>
                        <a:buClr>
                          <a:schemeClr val="dk1"/>
                        </a:buClr>
                        <a:buSzPts val="900"/>
                        <a:buFont typeface="Arial"/>
                        <a:buNone/>
                      </a:pPr>
                      <a:r>
                        <a:rPr lang="en-GB" sz="800" u="none" cap="none" strike="noStrike">
                          <a:latin typeface="Calibri"/>
                          <a:ea typeface="Calibri"/>
                          <a:cs typeface="Calibri"/>
                          <a:sym typeface="Calibri"/>
                        </a:rPr>
                        <a:t>2, 6</a:t>
                      </a:r>
                      <a:endParaRPr sz="14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800"/>
                        <a:buFont typeface="Arial"/>
                        <a:buNone/>
                      </a:pPr>
                      <a:r>
                        <a:t/>
                      </a:r>
                      <a:endParaRPr sz="1400" u="none" cap="none" strike="noStrike">
                        <a:latin typeface="Calibri"/>
                        <a:ea typeface="Calibri"/>
                        <a:cs typeface="Calibri"/>
                        <a:sym typeface="Calibri"/>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1400"/>
                        <a:buFont typeface="Arial"/>
                        <a:buNone/>
                      </a:pPr>
                      <a:r>
                        <a:rPr lang="en-GB" sz="1400" u="none" cap="none" strike="noStrike">
                          <a:latin typeface="Calibri"/>
                          <a:ea typeface="Calibri"/>
                          <a:cs typeface="Calibri"/>
                          <a:sym typeface="Calibri"/>
                        </a:rPr>
                        <a:t>Marble Cake</a:t>
                      </a:r>
                      <a:endParaRPr sz="1400" u="none" cap="none" strike="noStrike"/>
                    </a:p>
                    <a:p>
                      <a:pPr indent="0" lvl="0" marL="0" marR="0" rtl="0" algn="ctr">
                        <a:lnSpc>
                          <a:spcPct val="100000"/>
                        </a:lnSpc>
                        <a:spcBef>
                          <a:spcPts val="0"/>
                        </a:spcBef>
                        <a:spcAft>
                          <a:spcPts val="0"/>
                        </a:spcAft>
                        <a:buClr>
                          <a:schemeClr val="dk1"/>
                        </a:buClr>
                        <a:buSzPts val="800"/>
                        <a:buFont typeface="Arial"/>
                        <a:buNone/>
                      </a:pPr>
                      <a:r>
                        <a:rPr lang="en-GB" sz="800" u="none" cap="none" strike="noStrike">
                          <a:latin typeface="Calibri"/>
                          <a:ea typeface="Calibri"/>
                          <a:cs typeface="Calibri"/>
                          <a:sym typeface="Calibri"/>
                        </a:rPr>
                        <a:t>2, 3</a:t>
                      </a:r>
                      <a:endParaRPr sz="1400" u="none" cap="none" strike="noStrike"/>
                    </a:p>
                  </a:txBody>
                  <a:tcPr marT="45725" marB="45725" marR="91450" marL="91450"/>
                </a:tc>
              </a:tr>
              <a:tr h="816925">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solidFill>
                            <a:schemeClr val="dk1"/>
                          </a:solidFill>
                          <a:latin typeface="Calibri"/>
                          <a:ea typeface="Calibri"/>
                          <a:cs typeface="Calibri"/>
                          <a:sym typeface="Calibri"/>
                        </a:rPr>
                        <a:t>FRIDAY</a:t>
                      </a:r>
                      <a:endParaRPr b="1" sz="1400" u="none" cap="none" strike="noStrike">
                        <a:latin typeface="Calibri"/>
                        <a:ea typeface="Calibri"/>
                        <a:cs typeface="Calibri"/>
                        <a:sym typeface="Calibri"/>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accent4"/>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chemeClr val="dk1"/>
                        </a:buClr>
                        <a:buSzPts val="1400"/>
                        <a:buFont typeface="Arial"/>
                        <a:buNone/>
                      </a:pPr>
                      <a:r>
                        <a:rPr lang="en-GB" sz="1400" u="none" cap="none" strike="noStrike">
                          <a:latin typeface="Calibri"/>
                          <a:ea typeface="Calibri"/>
                          <a:cs typeface="Calibri"/>
                          <a:sym typeface="Calibri"/>
                        </a:rPr>
                        <a:t>Battered Fish</a:t>
                      </a:r>
                      <a:endParaRPr sz="14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800"/>
                        <a:buFont typeface="Arial"/>
                        <a:buNone/>
                      </a:pPr>
                      <a:r>
                        <a:rPr lang="en-GB" sz="800" u="none" cap="none" strike="noStrike">
                          <a:latin typeface="Calibri"/>
                          <a:ea typeface="Calibri"/>
                          <a:cs typeface="Calibri"/>
                          <a:sym typeface="Calibri"/>
                        </a:rPr>
                        <a:t>2, 4 </a:t>
                      </a:r>
                      <a:endParaRPr sz="8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000"/>
                        <a:buFont typeface="Arial"/>
                        <a:buNone/>
                      </a:pPr>
                      <a:r>
                        <a:rPr lang="en-GB" sz="1000" u="none" cap="none" strike="noStrike">
                          <a:latin typeface="Calibri"/>
                          <a:ea typeface="Calibri"/>
                          <a:cs typeface="Calibri"/>
                          <a:sym typeface="Calibri"/>
                        </a:rPr>
                        <a:t>Chips, Beans &amp; Peas</a:t>
                      </a:r>
                      <a:br>
                        <a:rPr lang="en-GB" sz="1000" u="none" cap="none" strike="noStrike">
                          <a:latin typeface="Calibri"/>
                          <a:ea typeface="Calibri"/>
                          <a:cs typeface="Calibri"/>
                          <a:sym typeface="Calibri"/>
                        </a:rPr>
                      </a:br>
                      <a:r>
                        <a:rPr b="1" lang="en-GB" sz="800" u="none" cap="none" strike="noStrike">
                          <a:latin typeface="Calibri"/>
                          <a:ea typeface="Calibri"/>
                          <a:cs typeface="Calibri"/>
                          <a:sym typeface="Calibri"/>
                        </a:rPr>
                        <a:t>A/F</a:t>
                      </a:r>
                      <a:endParaRPr b="1" sz="800" u="none" cap="none" strike="noStrike"/>
                    </a:p>
                  </a:txBody>
                  <a:tcPr marT="45725" marB="45725" marR="91450" marL="91450">
                    <a:lnL cap="flat" cmpd="sng" w="9525">
                      <a:solidFill>
                        <a:srgbClr val="000000">
                          <a:alpha val="0"/>
                        </a:srgbClr>
                      </a:solidFill>
                      <a:prstDash val="solid"/>
                      <a:round/>
                      <a:headEnd len="sm" w="sm" type="none"/>
                      <a:tailEnd len="sm" w="sm" type="none"/>
                    </a:lnL>
                  </a:tcPr>
                </a:tc>
                <a:tc>
                  <a:txBody>
                    <a:bodyPr/>
                    <a:lstStyle/>
                    <a:p>
                      <a:pPr indent="0" lvl="0" marL="0" marR="0" rtl="0" algn="ctr">
                        <a:lnSpc>
                          <a:spcPct val="100000"/>
                        </a:lnSpc>
                        <a:spcBef>
                          <a:spcPts val="0"/>
                        </a:spcBef>
                        <a:spcAft>
                          <a:spcPts val="0"/>
                        </a:spcAft>
                        <a:buClr>
                          <a:schemeClr val="dk1"/>
                        </a:buClr>
                        <a:buSzPts val="1400"/>
                        <a:buFont typeface="Arial"/>
                        <a:buNone/>
                      </a:pPr>
                      <a:r>
                        <a:rPr lang="en-GB" sz="1400" u="none" cap="none" strike="noStrike">
                          <a:latin typeface="Calibri"/>
                          <a:ea typeface="Calibri"/>
                          <a:cs typeface="Calibri"/>
                          <a:sym typeface="Calibri"/>
                        </a:rPr>
                        <a:t>Vegetarian pizza </a:t>
                      </a:r>
                      <a:endParaRPr sz="14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400"/>
                        <a:buFont typeface="Arial"/>
                        <a:buNone/>
                      </a:pPr>
                      <a:r>
                        <a:rPr lang="en-GB" sz="1400" u="none" cap="none" strike="noStrike">
                          <a:latin typeface="Calibri"/>
                          <a:ea typeface="Calibri"/>
                          <a:cs typeface="Calibri"/>
                          <a:sym typeface="Calibri"/>
                        </a:rPr>
                        <a:t>with Chips</a:t>
                      </a:r>
                      <a:endParaRPr sz="14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400"/>
                        <a:buFont typeface="Arial"/>
                        <a:buNone/>
                      </a:pPr>
                      <a:r>
                        <a:rPr lang="en-GB" sz="800" u="none" cap="none" strike="noStrike">
                          <a:latin typeface="Calibri"/>
                          <a:ea typeface="Calibri"/>
                          <a:cs typeface="Calibri"/>
                          <a:sym typeface="Calibri"/>
                        </a:rPr>
                        <a:t> 2, 6</a:t>
                      </a:r>
                      <a:endParaRPr sz="1400" u="none" cap="none" strike="noStrike">
                        <a:latin typeface="Calibri"/>
                        <a:ea typeface="Calibri"/>
                        <a:cs typeface="Calibri"/>
                        <a:sym typeface="Calibri"/>
                      </a:endParaRPr>
                    </a:p>
                  </a:txBody>
                  <a:tcPr marT="45725" marB="45725" marR="91450" marL="91450"/>
                </a:tc>
                <a:tc>
                  <a:txBody>
                    <a:bodyPr/>
                    <a:lstStyle/>
                    <a:p>
                      <a:pPr indent="0" lvl="0" marL="0" rtl="0" algn="ctr">
                        <a:spcBef>
                          <a:spcPts val="0"/>
                        </a:spcBef>
                        <a:spcAft>
                          <a:spcPts val="0"/>
                        </a:spcAft>
                        <a:buClr>
                          <a:schemeClr val="dk1"/>
                        </a:buClr>
                        <a:buSzPts val="1400"/>
                        <a:buFont typeface="Arial"/>
                        <a:buNone/>
                      </a:pPr>
                      <a:r>
                        <a:rPr lang="en-GB">
                          <a:latin typeface="Calibri"/>
                          <a:ea typeface="Calibri"/>
                          <a:cs typeface="Calibri"/>
                          <a:sym typeface="Calibri"/>
                        </a:rPr>
                        <a:t>Southern Chicken with Chips &amp; Slaw</a:t>
                      </a:r>
                      <a:endParaRPr/>
                    </a:p>
                    <a:p>
                      <a:pPr indent="0" lvl="0" marL="0" rtl="0" algn="ctr">
                        <a:spcBef>
                          <a:spcPts val="0"/>
                        </a:spcBef>
                        <a:spcAft>
                          <a:spcPts val="0"/>
                        </a:spcAft>
                        <a:buClr>
                          <a:schemeClr val="dk1"/>
                        </a:buClr>
                        <a:buSzPts val="1400"/>
                        <a:buFont typeface="Arial"/>
                        <a:buNone/>
                      </a:pPr>
                      <a:r>
                        <a:rPr lang="en-GB" sz="800">
                          <a:latin typeface="Calibri"/>
                          <a:ea typeface="Calibri"/>
                          <a:cs typeface="Calibri"/>
                          <a:sym typeface="Calibri"/>
                        </a:rPr>
                        <a:t>1, 2, 3, 12</a:t>
                      </a:r>
                      <a:endParaRPr>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a:latin typeface="Calibri"/>
                        <a:ea typeface="Calibri"/>
                        <a:cs typeface="Calibri"/>
                        <a:sym typeface="Calibri"/>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1400"/>
                        <a:buFont typeface="Arial"/>
                        <a:buNone/>
                      </a:pPr>
                      <a:r>
                        <a:rPr lang="en-GB" sz="1400" u="none" cap="none" strike="noStrike">
                          <a:latin typeface="Calibri"/>
                          <a:ea typeface="Calibri"/>
                          <a:cs typeface="Calibri"/>
                          <a:sym typeface="Calibri"/>
                        </a:rPr>
                        <a:t>Quorn Nuggets</a:t>
                      </a:r>
                      <a:endParaRPr sz="1400" u="none" cap="none" strike="noStrike">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400"/>
                        <a:buFont typeface="Arial"/>
                        <a:buNone/>
                      </a:pPr>
                      <a:r>
                        <a:rPr lang="en-GB" sz="800" u="none" cap="none" strike="noStrike">
                          <a:latin typeface="Calibri"/>
                          <a:ea typeface="Calibri"/>
                          <a:cs typeface="Calibri"/>
                          <a:sym typeface="Calibri"/>
                        </a:rPr>
                        <a:t> 2</a:t>
                      </a:r>
                      <a:endParaRPr sz="1400" u="none" cap="none" strike="noStrike">
                        <a:latin typeface="Calibri"/>
                        <a:ea typeface="Calibri"/>
                        <a:cs typeface="Calibri"/>
                        <a:sym typeface="Calibri"/>
                      </a:endParaRPr>
                    </a:p>
                    <a:p>
                      <a:pPr indent="0" lvl="0" marL="0" rtl="0" algn="ctr">
                        <a:spcBef>
                          <a:spcPts val="0"/>
                        </a:spcBef>
                        <a:spcAft>
                          <a:spcPts val="0"/>
                        </a:spcAft>
                        <a:buClr>
                          <a:schemeClr val="dk1"/>
                        </a:buClr>
                        <a:buSzPts val="1000"/>
                        <a:buFont typeface="Arial"/>
                        <a:buNone/>
                      </a:pPr>
                      <a:r>
                        <a:rPr lang="en-GB" sz="1000">
                          <a:latin typeface="Calibri"/>
                          <a:ea typeface="Calibri"/>
                          <a:cs typeface="Calibri"/>
                          <a:sym typeface="Calibri"/>
                        </a:rPr>
                        <a:t>Chips, Beans &amp; Peas</a:t>
                      </a:r>
                      <a:br>
                        <a:rPr lang="en-GB" sz="1000">
                          <a:latin typeface="Calibri"/>
                          <a:ea typeface="Calibri"/>
                          <a:cs typeface="Calibri"/>
                          <a:sym typeface="Calibri"/>
                        </a:rPr>
                      </a:br>
                      <a:r>
                        <a:rPr lang="en-GB" sz="800">
                          <a:latin typeface="Calibri"/>
                          <a:ea typeface="Calibri"/>
                          <a:cs typeface="Calibri"/>
                          <a:sym typeface="Calibri"/>
                        </a:rPr>
                        <a:t>A/F</a:t>
                      </a:r>
                      <a:endParaRPr>
                        <a:latin typeface="Calibri"/>
                        <a:ea typeface="Calibri"/>
                        <a:cs typeface="Calibri"/>
                        <a:sym typeface="Calibri"/>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800"/>
                        <a:buFont typeface="Arial"/>
                        <a:buNone/>
                      </a:pPr>
                      <a:r>
                        <a:rPr lang="en-GB" sz="1400" u="none" cap="none" strike="noStrike">
                          <a:latin typeface="Calibri"/>
                          <a:ea typeface="Calibri"/>
                          <a:cs typeface="Calibri"/>
                          <a:sym typeface="Calibri"/>
                        </a:rPr>
                        <a:t>Selection of Desserts or Ice Cream</a:t>
                      </a:r>
                      <a:endParaRPr sz="800" u="none" cap="none" strike="noStrike"/>
                    </a:p>
                  </a:txBody>
                  <a:tcPr marT="45725" marB="45725" marR="91450" marL="91450"/>
                </a:tc>
              </a:tr>
            </a:tbl>
          </a:graphicData>
        </a:graphic>
      </p:graphicFrame>
      <p:sp>
        <p:nvSpPr>
          <p:cNvPr id="124" name="Google Shape;124;p2"/>
          <p:cNvSpPr txBox="1"/>
          <p:nvPr/>
        </p:nvSpPr>
        <p:spPr>
          <a:xfrm>
            <a:off x="91922" y="2204225"/>
            <a:ext cx="1564500" cy="2516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chemeClr val="dk1"/>
                </a:solidFill>
                <a:latin typeface="Calibri"/>
                <a:ea typeface="Calibri"/>
                <a:cs typeface="Calibri"/>
                <a:sym typeface="Calibri"/>
              </a:rPr>
              <a:t>1. Celery</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chemeClr val="dk1"/>
                </a:solidFill>
                <a:latin typeface="Calibri"/>
                <a:ea typeface="Calibri"/>
                <a:cs typeface="Calibri"/>
                <a:sym typeface="Calibri"/>
              </a:rPr>
              <a:t>2. Gluten</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chemeClr val="dk1"/>
                </a:solidFill>
                <a:latin typeface="Calibri"/>
                <a:ea typeface="Calibri"/>
                <a:cs typeface="Calibri"/>
                <a:sym typeface="Calibri"/>
              </a:rPr>
              <a:t>3. Eggs</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chemeClr val="dk1"/>
                </a:solidFill>
                <a:latin typeface="Calibri"/>
                <a:ea typeface="Calibri"/>
                <a:cs typeface="Calibri"/>
                <a:sym typeface="Calibri"/>
              </a:rPr>
              <a:t>4. Fish</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chemeClr val="dk1"/>
                </a:solidFill>
                <a:latin typeface="Calibri"/>
                <a:ea typeface="Calibri"/>
                <a:cs typeface="Calibri"/>
                <a:sym typeface="Calibri"/>
              </a:rPr>
              <a:t>5. Lupin</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chemeClr val="dk1"/>
                </a:solidFill>
                <a:latin typeface="Calibri"/>
                <a:ea typeface="Calibri"/>
                <a:cs typeface="Calibri"/>
                <a:sym typeface="Calibri"/>
              </a:rPr>
              <a:t>6. Milk</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chemeClr val="dk1"/>
                </a:solidFill>
                <a:latin typeface="Calibri"/>
                <a:ea typeface="Calibri"/>
                <a:cs typeface="Calibri"/>
                <a:sym typeface="Calibri"/>
              </a:rPr>
              <a:t>7. Molluscs</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chemeClr val="dk1"/>
                </a:solidFill>
                <a:latin typeface="Calibri"/>
                <a:ea typeface="Calibri"/>
                <a:cs typeface="Calibri"/>
                <a:sym typeface="Calibri"/>
              </a:rPr>
              <a:t>8. Mustard</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chemeClr val="dk1"/>
                </a:solidFill>
                <a:latin typeface="Calibri"/>
                <a:ea typeface="Calibri"/>
                <a:cs typeface="Calibri"/>
                <a:sym typeface="Calibri"/>
              </a:rPr>
              <a:t>9 Peanuts</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chemeClr val="dk1"/>
                </a:solidFill>
                <a:latin typeface="Calibri"/>
                <a:ea typeface="Calibri"/>
                <a:cs typeface="Calibri"/>
                <a:sym typeface="Calibri"/>
              </a:rPr>
              <a:t>10. Sesame</a:t>
            </a:r>
            <a:endParaRPr b="0" i="0"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chemeClr val="dk1"/>
                </a:solidFill>
                <a:latin typeface="Calibri"/>
                <a:ea typeface="Calibri"/>
                <a:cs typeface="Calibri"/>
                <a:sym typeface="Calibri"/>
              </a:rPr>
              <a:t>11. Crustaceans</a:t>
            </a:r>
            <a:endParaRPr b="0" i="0"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chemeClr val="dk1"/>
                </a:solidFill>
                <a:latin typeface="Calibri"/>
                <a:ea typeface="Calibri"/>
                <a:cs typeface="Calibri"/>
                <a:sym typeface="Calibri"/>
              </a:rPr>
              <a:t>12. Soybeans</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chemeClr val="dk1"/>
                </a:solidFill>
                <a:latin typeface="Calibri"/>
                <a:ea typeface="Calibri"/>
                <a:cs typeface="Calibri"/>
                <a:sym typeface="Calibri"/>
              </a:rPr>
              <a:t>13. Sulphites</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chemeClr val="dk1"/>
                </a:solidFill>
                <a:latin typeface="Calibri"/>
                <a:ea typeface="Calibri"/>
                <a:cs typeface="Calibri"/>
                <a:sym typeface="Calibri"/>
              </a:rPr>
              <a:t>14. Tree nuts</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chemeClr val="dk1"/>
                </a:solidFill>
                <a:latin typeface="Calibri"/>
                <a:ea typeface="Calibri"/>
                <a:cs typeface="Calibri"/>
                <a:sym typeface="Calibri"/>
              </a:rPr>
              <a:t>A/F Allergen Free</a:t>
            </a:r>
            <a:endParaRPr b="0" i="0" sz="1400" u="none" cap="none" strike="noStrike">
              <a:solidFill>
                <a:schemeClr val="dk1"/>
              </a:solidFill>
              <a:latin typeface="Arial"/>
              <a:ea typeface="Arial"/>
              <a:cs typeface="Arial"/>
              <a:sym typeface="Arial"/>
            </a:endParaRPr>
          </a:p>
        </p:txBody>
      </p:sp>
      <p:sp>
        <p:nvSpPr>
          <p:cNvPr id="125" name="Google Shape;125;p2"/>
          <p:cNvSpPr txBox="1"/>
          <p:nvPr/>
        </p:nvSpPr>
        <p:spPr>
          <a:xfrm>
            <a:off x="108843" y="1770742"/>
            <a:ext cx="1469813"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1" i="0" lang="en-GB" sz="1200" u="none" cap="none" strike="noStrike">
                <a:solidFill>
                  <a:schemeClr val="dk1"/>
                </a:solidFill>
                <a:latin typeface="Calibri"/>
                <a:ea typeface="Calibri"/>
                <a:cs typeface="Calibri"/>
                <a:sym typeface="Calibri"/>
              </a:rPr>
              <a:t>ALLERGEN KEY</a:t>
            </a:r>
            <a:endParaRPr b="0" i="0" sz="1200" u="none" cap="none" strike="noStrike">
              <a:solidFill>
                <a:schemeClr val="dk1"/>
              </a:solidFill>
              <a:latin typeface="Calibri"/>
              <a:ea typeface="Calibri"/>
              <a:cs typeface="Calibri"/>
              <a:sym typeface="Calibri"/>
            </a:endParaRPr>
          </a:p>
        </p:txBody>
      </p:sp>
      <p:sp>
        <p:nvSpPr>
          <p:cNvPr id="126" name="Google Shape;126;p2"/>
          <p:cNvSpPr txBox="1"/>
          <p:nvPr/>
        </p:nvSpPr>
        <p:spPr>
          <a:xfrm>
            <a:off x="75687" y="5134541"/>
            <a:ext cx="1129307" cy="14772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Catering provided by Greenshaw</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Learning Trust.</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All products are locally sourced</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wherever possible.</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All food is cooked fresh on the</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900"/>
              <a:buFont typeface="Arial"/>
              <a:buNone/>
            </a:pPr>
            <a:r>
              <a:rPr b="0" i="0" lang="en-GB" sz="900" u="none" cap="none" strike="noStrike">
                <a:solidFill>
                  <a:schemeClr val="dk1"/>
                </a:solidFill>
                <a:latin typeface="Calibri"/>
                <a:ea typeface="Calibri"/>
                <a:cs typeface="Calibri"/>
                <a:sym typeface="Calibri"/>
              </a:rPr>
              <a:t>school site each day.</a:t>
            </a:r>
            <a:endParaRPr b="0" i="0" sz="1400" u="none" cap="none" strike="noStrike">
              <a:solidFill>
                <a:schemeClr val="dk1"/>
              </a:solidFill>
              <a:latin typeface="Arial"/>
              <a:ea typeface="Arial"/>
              <a:cs typeface="Arial"/>
              <a:sym typeface="Arial"/>
            </a:endParaRPr>
          </a:p>
        </p:txBody>
      </p:sp>
      <p:pic>
        <p:nvPicPr>
          <p:cNvPr id="127" name="Google Shape;127;p2"/>
          <p:cNvPicPr preferRelativeResize="0"/>
          <p:nvPr/>
        </p:nvPicPr>
        <p:blipFill rotWithShape="1">
          <a:blip r:embed="rId7">
            <a:alphaModFix/>
          </a:blip>
          <a:srcRect b="0" l="0" r="0" t="0"/>
          <a:stretch/>
        </p:blipFill>
        <p:spPr>
          <a:xfrm>
            <a:off x="5702660" y="3701592"/>
            <a:ext cx="289688" cy="289688"/>
          </a:xfrm>
          <a:prstGeom prst="rect">
            <a:avLst/>
          </a:prstGeom>
          <a:noFill/>
          <a:ln>
            <a:noFill/>
          </a:ln>
        </p:spPr>
      </p:pic>
      <p:pic>
        <p:nvPicPr>
          <p:cNvPr id="128" name="Google Shape;128;p2"/>
          <p:cNvPicPr preferRelativeResize="0"/>
          <p:nvPr/>
        </p:nvPicPr>
        <p:blipFill rotWithShape="1">
          <a:blip r:embed="rId7">
            <a:alphaModFix/>
          </a:blip>
          <a:srcRect b="0" l="0" r="0" t="0"/>
          <a:stretch/>
        </p:blipFill>
        <p:spPr>
          <a:xfrm>
            <a:off x="5702660" y="4680467"/>
            <a:ext cx="289688" cy="289688"/>
          </a:xfrm>
          <a:prstGeom prst="rect">
            <a:avLst/>
          </a:prstGeom>
          <a:noFill/>
          <a:ln>
            <a:noFill/>
          </a:ln>
        </p:spPr>
      </p:pic>
      <p:pic>
        <p:nvPicPr>
          <p:cNvPr id="129" name="Google Shape;129;p2"/>
          <p:cNvPicPr preferRelativeResize="0"/>
          <p:nvPr/>
        </p:nvPicPr>
        <p:blipFill rotWithShape="1">
          <a:blip r:embed="rId7">
            <a:alphaModFix/>
          </a:blip>
          <a:srcRect b="0" l="0" r="0" t="0"/>
          <a:stretch/>
        </p:blipFill>
        <p:spPr>
          <a:xfrm>
            <a:off x="9020260" y="4716367"/>
            <a:ext cx="289688" cy="289688"/>
          </a:xfrm>
          <a:prstGeom prst="rect">
            <a:avLst/>
          </a:prstGeom>
          <a:noFill/>
          <a:ln>
            <a:noFill/>
          </a:ln>
        </p:spPr>
      </p:pic>
      <p:pic>
        <p:nvPicPr>
          <p:cNvPr id="130" name="Google Shape;130;p2"/>
          <p:cNvPicPr preferRelativeResize="0"/>
          <p:nvPr/>
        </p:nvPicPr>
        <p:blipFill rotWithShape="1">
          <a:blip r:embed="rId7">
            <a:alphaModFix/>
          </a:blip>
          <a:srcRect b="0" l="0" r="0" t="0"/>
          <a:stretch/>
        </p:blipFill>
        <p:spPr>
          <a:xfrm>
            <a:off x="5746131" y="2828042"/>
            <a:ext cx="289688" cy="289688"/>
          </a:xfrm>
          <a:prstGeom prst="rect">
            <a:avLst/>
          </a:prstGeom>
          <a:noFill/>
          <a:ln>
            <a:noFill/>
          </a:ln>
        </p:spPr>
      </p:pic>
      <p:pic>
        <p:nvPicPr>
          <p:cNvPr id="131" name="Google Shape;131;p2"/>
          <p:cNvPicPr preferRelativeResize="0"/>
          <p:nvPr/>
        </p:nvPicPr>
        <p:blipFill rotWithShape="1">
          <a:blip r:embed="rId7">
            <a:alphaModFix/>
          </a:blip>
          <a:srcRect b="0" l="0" r="0" t="0"/>
          <a:stretch/>
        </p:blipFill>
        <p:spPr>
          <a:xfrm>
            <a:off x="9020260" y="2914142"/>
            <a:ext cx="289688" cy="289688"/>
          </a:xfrm>
          <a:prstGeom prst="rect">
            <a:avLst/>
          </a:prstGeom>
          <a:noFill/>
          <a:ln>
            <a:noFill/>
          </a:ln>
        </p:spPr>
      </p:pic>
      <p:pic>
        <p:nvPicPr>
          <p:cNvPr id="132" name="Google Shape;132;p2"/>
          <p:cNvPicPr preferRelativeResize="0"/>
          <p:nvPr/>
        </p:nvPicPr>
        <p:blipFill rotWithShape="1">
          <a:blip r:embed="rId7">
            <a:alphaModFix/>
          </a:blip>
          <a:srcRect b="0" l="0" r="0" t="0"/>
          <a:stretch/>
        </p:blipFill>
        <p:spPr>
          <a:xfrm>
            <a:off x="9020260" y="3755942"/>
            <a:ext cx="289688" cy="289688"/>
          </a:xfrm>
          <a:prstGeom prst="rect">
            <a:avLst/>
          </a:prstGeom>
          <a:noFill/>
          <a:ln>
            <a:noFill/>
          </a:ln>
        </p:spPr>
      </p:pic>
      <p:pic>
        <p:nvPicPr>
          <p:cNvPr id="133" name="Google Shape;133;p2"/>
          <p:cNvPicPr preferRelativeResize="0"/>
          <p:nvPr/>
        </p:nvPicPr>
        <p:blipFill rotWithShape="1">
          <a:blip r:embed="rId7">
            <a:alphaModFix/>
          </a:blip>
          <a:srcRect b="0" l="0" r="0" t="0"/>
          <a:stretch/>
        </p:blipFill>
        <p:spPr>
          <a:xfrm>
            <a:off x="5702660" y="5486967"/>
            <a:ext cx="289688" cy="289688"/>
          </a:xfrm>
          <a:prstGeom prst="rect">
            <a:avLst/>
          </a:prstGeom>
          <a:noFill/>
          <a:ln>
            <a:noFill/>
          </a:ln>
        </p:spPr>
      </p:pic>
      <p:pic>
        <p:nvPicPr>
          <p:cNvPr id="134" name="Google Shape;134;p2"/>
          <p:cNvPicPr preferRelativeResize="0"/>
          <p:nvPr/>
        </p:nvPicPr>
        <p:blipFill rotWithShape="1">
          <a:blip r:embed="rId7">
            <a:alphaModFix/>
          </a:blip>
          <a:srcRect b="0" l="0" r="0" t="0"/>
          <a:stretch/>
        </p:blipFill>
        <p:spPr>
          <a:xfrm>
            <a:off x="9020260" y="5506070"/>
            <a:ext cx="289688" cy="289688"/>
          </a:xfrm>
          <a:prstGeom prst="rect">
            <a:avLst/>
          </a:prstGeom>
          <a:noFill/>
          <a:ln>
            <a:noFill/>
          </a:ln>
        </p:spPr>
      </p:pic>
      <p:pic>
        <p:nvPicPr>
          <p:cNvPr id="135" name="Google Shape;135;p2"/>
          <p:cNvPicPr preferRelativeResize="0"/>
          <p:nvPr/>
        </p:nvPicPr>
        <p:blipFill rotWithShape="1">
          <a:blip r:embed="rId7">
            <a:alphaModFix/>
          </a:blip>
          <a:srcRect b="0" l="0" r="0" t="0"/>
          <a:stretch/>
        </p:blipFill>
        <p:spPr>
          <a:xfrm>
            <a:off x="5669931" y="1806642"/>
            <a:ext cx="289688" cy="289688"/>
          </a:xfrm>
          <a:prstGeom prst="rect">
            <a:avLst/>
          </a:prstGeom>
          <a:noFill/>
          <a:ln>
            <a:noFill/>
          </a:ln>
        </p:spPr>
      </p:pic>
      <p:pic>
        <p:nvPicPr>
          <p:cNvPr id="136" name="Google Shape;136;p2"/>
          <p:cNvPicPr preferRelativeResize="0"/>
          <p:nvPr/>
        </p:nvPicPr>
        <p:blipFill rotWithShape="1">
          <a:blip r:embed="rId7">
            <a:alphaModFix/>
          </a:blip>
          <a:srcRect b="0" l="0" r="0" t="0"/>
          <a:stretch/>
        </p:blipFill>
        <p:spPr>
          <a:xfrm>
            <a:off x="8890310" y="1835367"/>
            <a:ext cx="289688" cy="289688"/>
          </a:xfrm>
          <a:prstGeom prst="rect">
            <a:avLst/>
          </a:prstGeom>
          <a:noFill/>
          <a:ln>
            <a:noFill/>
          </a:ln>
        </p:spPr>
      </p:pic>
      <p:pic>
        <p:nvPicPr>
          <p:cNvPr id="137" name="Google Shape;137;p2"/>
          <p:cNvPicPr preferRelativeResize="0"/>
          <p:nvPr/>
        </p:nvPicPr>
        <p:blipFill rotWithShape="1">
          <a:blip r:embed="rId7">
            <a:alphaModFix/>
          </a:blip>
          <a:srcRect b="0" l="0" r="0" t="0"/>
          <a:stretch/>
        </p:blipFill>
        <p:spPr>
          <a:xfrm>
            <a:off x="3877781" y="1835367"/>
            <a:ext cx="289688" cy="289688"/>
          </a:xfrm>
          <a:prstGeom prst="rect">
            <a:avLst/>
          </a:prstGeom>
          <a:noFill/>
          <a:ln>
            <a:noFill/>
          </a:ln>
        </p:spPr>
      </p:pic>
      <p:pic>
        <p:nvPicPr>
          <p:cNvPr id="138" name="Google Shape;138;p2"/>
          <p:cNvPicPr preferRelativeResize="0"/>
          <p:nvPr/>
        </p:nvPicPr>
        <p:blipFill rotWithShape="1">
          <a:blip r:embed="rId7">
            <a:alphaModFix/>
          </a:blip>
          <a:srcRect b="0" l="0" r="0" t="0"/>
          <a:stretch/>
        </p:blipFill>
        <p:spPr>
          <a:xfrm>
            <a:off x="7440956" y="1835367"/>
            <a:ext cx="289688" cy="289688"/>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8D08C"/>
        </a:solidFill>
      </p:bgPr>
    </p:bg>
    <p:spTree>
      <p:nvGrpSpPr>
        <p:cNvPr id="142" name="Shape 142"/>
        <p:cNvGrpSpPr/>
        <p:nvPr/>
      </p:nvGrpSpPr>
      <p:grpSpPr>
        <a:xfrm>
          <a:off x="0" y="0"/>
          <a:ext cx="0" cy="0"/>
          <a:chOff x="0" y="0"/>
          <a:chExt cx="0" cy="0"/>
        </a:xfrm>
      </p:grpSpPr>
      <p:sp>
        <p:nvSpPr>
          <p:cNvPr id="143" name="Google Shape;143;g374a198e1a9_0_0"/>
          <p:cNvSpPr/>
          <p:nvPr/>
        </p:nvSpPr>
        <p:spPr>
          <a:xfrm>
            <a:off x="-1674438" y="2122158"/>
            <a:ext cx="1041300" cy="581700"/>
          </a:xfrm>
          <a:prstGeom prst="star12">
            <a:avLst>
              <a:gd fmla="val 37500" name="adj"/>
            </a:avLst>
          </a:prstGeom>
          <a:solidFill>
            <a:schemeClr val="accent6"/>
          </a:solidFill>
          <a:ln cap="flat" cmpd="sng" w="12700">
            <a:solidFill>
              <a:srgbClr val="517E3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100"/>
              <a:buFont typeface="Arial"/>
              <a:buNone/>
            </a:pPr>
            <a:r>
              <a:rPr b="0" i="0" lang="en-GB" sz="1100" u="none" cap="none" strike="noStrike">
                <a:solidFill>
                  <a:schemeClr val="lt1"/>
                </a:solidFill>
                <a:latin typeface="Calibri"/>
                <a:ea typeface="Calibri"/>
                <a:cs typeface="Calibri"/>
                <a:sym typeface="Calibri"/>
              </a:rPr>
              <a:t>FROM £1.20</a:t>
            </a:r>
            <a:endParaRPr b="0" i="0" sz="1400" u="none" cap="none" strike="noStrike">
              <a:solidFill>
                <a:srgbClr val="000000"/>
              </a:solidFill>
              <a:latin typeface="Arial"/>
              <a:ea typeface="Arial"/>
              <a:cs typeface="Arial"/>
              <a:sym typeface="Arial"/>
            </a:endParaRPr>
          </a:p>
        </p:txBody>
      </p:sp>
      <p:sp>
        <p:nvSpPr>
          <p:cNvPr id="144" name="Google Shape;144;g374a198e1a9_0_0"/>
          <p:cNvSpPr/>
          <p:nvPr/>
        </p:nvSpPr>
        <p:spPr>
          <a:xfrm>
            <a:off x="-1674462" y="3041333"/>
            <a:ext cx="1041300" cy="581700"/>
          </a:xfrm>
          <a:prstGeom prst="star12">
            <a:avLst>
              <a:gd fmla="val 37500" name="adj"/>
            </a:avLst>
          </a:prstGeom>
          <a:solidFill>
            <a:schemeClr val="accent6"/>
          </a:solidFill>
          <a:ln cap="flat" cmpd="sng" w="12700">
            <a:solidFill>
              <a:srgbClr val="517E3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100"/>
              <a:buFont typeface="Arial"/>
              <a:buNone/>
            </a:pPr>
            <a:r>
              <a:rPr b="0" i="0" lang="en-GB" sz="1100" u="none" cap="none" strike="noStrike">
                <a:solidFill>
                  <a:schemeClr val="lt1"/>
                </a:solidFill>
                <a:latin typeface="Calibri"/>
                <a:ea typeface="Calibri"/>
                <a:cs typeface="Calibri"/>
                <a:sym typeface="Calibri"/>
              </a:rPr>
              <a:t>FROM £1.50</a:t>
            </a:r>
            <a:endParaRPr b="0" i="0" sz="1000" u="none" cap="none" strike="noStrike">
              <a:solidFill>
                <a:schemeClr val="lt1"/>
              </a:solidFill>
              <a:latin typeface="Calibri"/>
              <a:ea typeface="Calibri"/>
              <a:cs typeface="Calibri"/>
              <a:sym typeface="Calibri"/>
            </a:endParaRPr>
          </a:p>
        </p:txBody>
      </p:sp>
      <p:sp>
        <p:nvSpPr>
          <p:cNvPr id="145" name="Google Shape;145;g374a198e1a9_0_0"/>
          <p:cNvSpPr txBox="1"/>
          <p:nvPr/>
        </p:nvSpPr>
        <p:spPr>
          <a:xfrm>
            <a:off x="515850" y="6113500"/>
            <a:ext cx="4111200" cy="646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900"/>
              <a:buFont typeface="Calibri"/>
              <a:buNone/>
            </a:pPr>
            <a:r>
              <a:rPr b="0" i="0" lang="en-GB" sz="1200" u="none" cap="none" strike="noStrike">
                <a:solidFill>
                  <a:schemeClr val="dk1"/>
                </a:solidFill>
                <a:latin typeface="Calibri"/>
                <a:ea typeface="Calibri"/>
                <a:cs typeface="Calibri"/>
                <a:sym typeface="Calibri"/>
              </a:rPr>
              <a:t>Catering provided by Greenshaw Learning Trust.</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900"/>
              <a:buFont typeface="Calibri"/>
              <a:buNone/>
            </a:pPr>
            <a:r>
              <a:rPr b="0" i="0" lang="en-GB" sz="1200" u="none" cap="none" strike="noStrike">
                <a:solidFill>
                  <a:schemeClr val="dk1"/>
                </a:solidFill>
                <a:latin typeface="Calibri"/>
                <a:ea typeface="Calibri"/>
                <a:cs typeface="Calibri"/>
                <a:sym typeface="Calibri"/>
              </a:rPr>
              <a:t>All products are locally sourced wherever possible.</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900"/>
              <a:buFont typeface="Calibri"/>
              <a:buNone/>
            </a:pPr>
            <a:r>
              <a:rPr b="0" i="0" lang="en-GB" sz="1200" u="none" cap="none" strike="noStrike">
                <a:solidFill>
                  <a:schemeClr val="dk1"/>
                </a:solidFill>
                <a:latin typeface="Calibri"/>
                <a:ea typeface="Calibri"/>
                <a:cs typeface="Calibri"/>
                <a:sym typeface="Calibri"/>
              </a:rPr>
              <a:t>All food is cooked fresh on the school site each day.</a:t>
            </a:r>
            <a:endParaRPr b="0" i="0" sz="1200" u="none" cap="none" strike="noStrike">
              <a:solidFill>
                <a:schemeClr val="dk1"/>
              </a:solidFill>
              <a:latin typeface="Calibri"/>
              <a:ea typeface="Calibri"/>
              <a:cs typeface="Calibri"/>
              <a:sym typeface="Calibri"/>
            </a:endParaRPr>
          </a:p>
        </p:txBody>
      </p:sp>
      <p:pic>
        <p:nvPicPr>
          <p:cNvPr id="146" name="Google Shape;146;g374a198e1a9_0_0"/>
          <p:cNvPicPr preferRelativeResize="0"/>
          <p:nvPr/>
        </p:nvPicPr>
        <p:blipFill rotWithShape="1">
          <a:blip r:embed="rId3">
            <a:alphaModFix/>
          </a:blip>
          <a:srcRect b="0" l="0" r="0" t="0"/>
          <a:stretch/>
        </p:blipFill>
        <p:spPr>
          <a:xfrm>
            <a:off x="302271" y="-54785"/>
            <a:ext cx="1726284" cy="923330"/>
          </a:xfrm>
          <a:prstGeom prst="rect">
            <a:avLst/>
          </a:prstGeom>
          <a:noFill/>
          <a:ln>
            <a:noFill/>
          </a:ln>
        </p:spPr>
      </p:pic>
      <p:pic>
        <p:nvPicPr>
          <p:cNvPr id="147" name="Google Shape;147;g374a198e1a9_0_0"/>
          <p:cNvPicPr preferRelativeResize="0"/>
          <p:nvPr/>
        </p:nvPicPr>
        <p:blipFill rotWithShape="1">
          <a:blip r:embed="rId4">
            <a:alphaModFix/>
          </a:blip>
          <a:srcRect b="0" l="0" r="0" t="0"/>
          <a:stretch/>
        </p:blipFill>
        <p:spPr>
          <a:xfrm>
            <a:off x="10775727" y="3582631"/>
            <a:ext cx="1213974" cy="895041"/>
          </a:xfrm>
          <a:prstGeom prst="rect">
            <a:avLst/>
          </a:prstGeom>
          <a:noFill/>
          <a:ln>
            <a:noFill/>
          </a:ln>
        </p:spPr>
      </p:pic>
      <p:sp>
        <p:nvSpPr>
          <p:cNvPr id="148" name="Google Shape;148;g374a198e1a9_0_0"/>
          <p:cNvSpPr/>
          <p:nvPr/>
        </p:nvSpPr>
        <p:spPr>
          <a:xfrm>
            <a:off x="2438850" y="379600"/>
            <a:ext cx="2467200" cy="450900"/>
          </a:xfrm>
          <a:prstGeom prst="rect">
            <a:avLst/>
          </a:prstGeom>
          <a:noFill/>
          <a:ln>
            <a:noFill/>
          </a:ln>
        </p:spPr>
        <p:txBody>
          <a:bodyPr anchorCtr="0" anchor="ctr" bIns="45700" lIns="91425" spcFirstLastPara="1" rIns="91425" wrap="square" tIns="45700">
            <a:noAutofit/>
          </a:bodyPr>
          <a:lstStyle/>
          <a:p>
            <a:pPr indent="0" lvl="0" marL="0" marR="0" rtl="0" algn="l">
              <a:lnSpc>
                <a:spcPct val="80000"/>
              </a:lnSpc>
              <a:spcBef>
                <a:spcPts val="0"/>
              </a:spcBef>
              <a:spcAft>
                <a:spcPts val="0"/>
              </a:spcAft>
              <a:buClr>
                <a:srgbClr val="000000"/>
              </a:buClr>
              <a:buSzPts val="2400"/>
              <a:buFont typeface="Arial"/>
              <a:buNone/>
            </a:pPr>
            <a:r>
              <a:rPr b="1" i="0" lang="en-GB" sz="2400" u="none" cap="none" strike="noStrike">
                <a:solidFill>
                  <a:schemeClr val="dk1"/>
                </a:solidFill>
                <a:latin typeface="Calibri"/>
                <a:ea typeface="Calibri"/>
                <a:cs typeface="Calibri"/>
                <a:sym typeface="Calibri"/>
              </a:rPr>
              <a:t>MORNING BREAK</a:t>
            </a:r>
            <a:endParaRPr b="1" i="0" sz="2400" u="none" cap="none" strike="noStrike">
              <a:solidFill>
                <a:srgbClr val="000000"/>
              </a:solidFill>
              <a:latin typeface="Arial"/>
              <a:ea typeface="Arial"/>
              <a:cs typeface="Arial"/>
              <a:sym typeface="Arial"/>
            </a:endParaRPr>
          </a:p>
        </p:txBody>
      </p:sp>
      <p:graphicFrame>
        <p:nvGraphicFramePr>
          <p:cNvPr id="149" name="Google Shape;149;g374a198e1a9_0_0"/>
          <p:cNvGraphicFramePr/>
          <p:nvPr/>
        </p:nvGraphicFramePr>
        <p:xfrm>
          <a:off x="458388" y="953800"/>
          <a:ext cx="3000000" cy="3000000"/>
        </p:xfrm>
        <a:graphic>
          <a:graphicData uri="http://schemas.openxmlformats.org/drawingml/2006/table">
            <a:tbl>
              <a:tblPr>
                <a:noFill/>
                <a:tableStyleId>{9B66DDF7-A32D-4205-94FC-A36B1376DC94}</a:tableStyleId>
              </a:tblPr>
              <a:tblGrid>
                <a:gridCol w="1934075"/>
                <a:gridCol w="2966475"/>
                <a:gridCol w="1287625"/>
                <a:gridCol w="2703975"/>
                <a:gridCol w="1135625"/>
              </a:tblGrid>
              <a:tr h="998525">
                <a:tc>
                  <a:txBody>
                    <a:bodyPr/>
                    <a:lstStyle/>
                    <a:p>
                      <a:pPr indent="0" lvl="0" marL="0" marR="0" rtl="0" algn="l">
                        <a:lnSpc>
                          <a:spcPct val="100000"/>
                        </a:lnSpc>
                        <a:spcBef>
                          <a:spcPts val="0"/>
                        </a:spcBef>
                        <a:spcAft>
                          <a:spcPts val="0"/>
                        </a:spcAft>
                        <a:buClr>
                          <a:schemeClr val="dk1"/>
                        </a:buClr>
                        <a:buSzPts val="2400"/>
                        <a:buFont typeface="Arial"/>
                        <a:buNone/>
                      </a:pPr>
                      <a:r>
                        <a:rPr b="1" lang="en-GB" sz="2400" u="none" cap="none" strike="noStrike">
                          <a:solidFill>
                            <a:schemeClr val="dk1"/>
                          </a:solidFill>
                          <a:latin typeface="Calibri"/>
                          <a:ea typeface="Calibri"/>
                          <a:cs typeface="Calibri"/>
                          <a:sym typeface="Calibri"/>
                        </a:rPr>
                        <a:t>MONDAY</a:t>
                      </a:r>
                      <a:endParaRPr sz="2000" u="none" cap="none" strike="noStrike">
                        <a:latin typeface="Calibri"/>
                        <a:ea typeface="Calibri"/>
                        <a:cs typeface="Calibri"/>
                        <a:sym typeface="Calibri"/>
                      </a:endParaRPr>
                    </a:p>
                  </a:txBody>
                  <a:tcPr marT="91425" marB="91425" marR="91425" marL="91425" anchor="ctr">
                    <a:lnL cap="flat" cmpd="sng" w="9525">
                      <a:solidFill>
                        <a:srgbClr val="9E9E9E"/>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Clr>
                          <a:schemeClr val="dk1"/>
                        </a:buClr>
                        <a:buSzPts val="900"/>
                        <a:buFont typeface="Calibri"/>
                        <a:buNone/>
                      </a:pPr>
                      <a:r>
                        <a:rPr lang="en-GB" sz="1200">
                          <a:solidFill>
                            <a:schemeClr val="dk1"/>
                          </a:solidFill>
                          <a:latin typeface="Calibri"/>
                          <a:ea typeface="Calibri"/>
                          <a:cs typeface="Calibri"/>
                          <a:sym typeface="Calibri"/>
                        </a:rPr>
                        <a:t>Cheesy Nachos with Salsa </a:t>
                      </a:r>
                      <a:r>
                        <a:rPr b="1" lang="en-GB" sz="900">
                          <a:solidFill>
                            <a:schemeClr val="dk1"/>
                          </a:solidFill>
                          <a:latin typeface="Calibri"/>
                          <a:ea typeface="Calibri"/>
                          <a:cs typeface="Calibri"/>
                          <a:sym typeface="Calibri"/>
                        </a:rPr>
                        <a:t>(6)</a:t>
                      </a:r>
                      <a:endParaRPr sz="12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900"/>
                        <a:buFont typeface="Calibri"/>
                        <a:buNone/>
                      </a:pPr>
                      <a:r>
                        <a:rPr lang="en-GB" sz="1200" u="none" cap="none" strike="noStrike">
                          <a:solidFill>
                            <a:schemeClr val="dk1"/>
                          </a:solidFill>
                          <a:latin typeface="Calibri"/>
                          <a:ea typeface="Calibri"/>
                          <a:cs typeface="Calibri"/>
                          <a:sym typeface="Calibri"/>
                        </a:rPr>
                        <a:t>Veg Pizza </a:t>
                      </a:r>
                      <a:r>
                        <a:rPr b="1" lang="en-GB" sz="900" u="none" cap="none" strike="noStrike">
                          <a:solidFill>
                            <a:schemeClr val="dk1"/>
                          </a:solidFill>
                          <a:latin typeface="Calibri"/>
                          <a:ea typeface="Calibri"/>
                          <a:cs typeface="Calibri"/>
                          <a:sym typeface="Calibri"/>
                        </a:rPr>
                        <a:t>(2, 6)</a:t>
                      </a:r>
                      <a:endParaRPr b="1" sz="900" u="none" cap="none" strike="noStrike">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900"/>
                        <a:buFont typeface="Calibri"/>
                        <a:buNone/>
                      </a:pPr>
                      <a:r>
                        <a:rPr lang="en-GB" sz="1200">
                          <a:solidFill>
                            <a:schemeClr val="dk1"/>
                          </a:solidFill>
                          <a:latin typeface="Calibri"/>
                          <a:ea typeface="Calibri"/>
                          <a:cs typeface="Calibri"/>
                          <a:sym typeface="Calibri"/>
                        </a:rPr>
                        <a:t>Potato Pot </a:t>
                      </a:r>
                      <a:r>
                        <a:rPr b="1" lang="en-GB" sz="900">
                          <a:solidFill>
                            <a:schemeClr val="dk1"/>
                          </a:solidFill>
                          <a:latin typeface="Calibri"/>
                          <a:ea typeface="Calibri"/>
                          <a:cs typeface="Calibri"/>
                          <a:sym typeface="Calibri"/>
                        </a:rPr>
                        <a:t>(2)</a:t>
                      </a:r>
                      <a:endParaRPr b="1" sz="900">
                        <a:solidFill>
                          <a:schemeClr val="dk1"/>
                        </a:solidFill>
                        <a:latin typeface="Calibri"/>
                        <a:ea typeface="Calibri"/>
                        <a:cs typeface="Calibri"/>
                        <a:sym typeface="Calibri"/>
                      </a:endParaRPr>
                    </a:p>
                  </a:txBody>
                  <a:tcPr marT="45725" marB="45725" marR="91450" marL="91450"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70AD47"/>
                      </a:solidFill>
                      <a:prstDash val="solid"/>
                      <a:round/>
                      <a:headEnd len="sm" w="sm" type="none"/>
                      <a:tailEnd len="sm" w="sm" type="none"/>
                    </a:lnT>
                    <a:lnB cap="flat" cmpd="sng" w="9525">
                      <a:solidFill>
                        <a:srgbClr val="70AD47"/>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000"/>
                        <a:buFont typeface="Arial"/>
                        <a:buNone/>
                      </a:pPr>
                      <a:r>
                        <a:rPr lang="en-GB" sz="1200">
                          <a:solidFill>
                            <a:schemeClr val="dk1"/>
                          </a:solidFill>
                          <a:latin typeface="Calibri"/>
                          <a:ea typeface="Calibri"/>
                          <a:cs typeface="Calibri"/>
                          <a:sym typeface="Calibri"/>
                        </a:rPr>
                        <a:t>£1.30</a:t>
                      </a:r>
                      <a:endParaRPr sz="1200">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lang="en-GB" sz="1200" u="none" cap="none" strike="noStrike">
                          <a:solidFill>
                            <a:srgbClr val="000000"/>
                          </a:solidFill>
                          <a:latin typeface="Calibri"/>
                          <a:ea typeface="Calibri"/>
                          <a:cs typeface="Calibri"/>
                          <a:sym typeface="Calibri"/>
                        </a:rPr>
                        <a:t>£1.</a:t>
                      </a:r>
                      <a:r>
                        <a:rPr lang="en-GB" sz="1200">
                          <a:latin typeface="Calibri"/>
                          <a:ea typeface="Calibri"/>
                          <a:cs typeface="Calibri"/>
                          <a:sym typeface="Calibri"/>
                        </a:rPr>
                        <a:t>6</a:t>
                      </a:r>
                      <a:r>
                        <a:rPr lang="en-GB" sz="1200" u="none" cap="none" strike="noStrike">
                          <a:solidFill>
                            <a:srgbClr val="000000"/>
                          </a:solidFill>
                          <a:latin typeface="Calibri"/>
                          <a:ea typeface="Calibri"/>
                          <a:cs typeface="Calibri"/>
                          <a:sym typeface="Calibri"/>
                        </a:rPr>
                        <a:t>0</a:t>
                      </a:r>
                      <a:endParaRPr sz="12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lang="en-GB" sz="1200" u="none" cap="none" strike="noStrike">
                          <a:solidFill>
                            <a:srgbClr val="000000"/>
                          </a:solidFill>
                          <a:latin typeface="Calibri"/>
                          <a:ea typeface="Calibri"/>
                          <a:cs typeface="Calibri"/>
                          <a:sym typeface="Calibri"/>
                        </a:rPr>
                        <a:t>£1.</a:t>
                      </a:r>
                      <a:r>
                        <a:rPr lang="en-GB" sz="1200">
                          <a:latin typeface="Calibri"/>
                          <a:ea typeface="Calibri"/>
                          <a:cs typeface="Calibri"/>
                          <a:sym typeface="Calibri"/>
                        </a:rPr>
                        <a:t>3</a:t>
                      </a:r>
                      <a:r>
                        <a:rPr lang="en-GB" sz="1200" u="none" cap="none" strike="noStrike">
                          <a:latin typeface="Calibri"/>
                          <a:ea typeface="Calibri"/>
                          <a:cs typeface="Calibri"/>
                          <a:sym typeface="Calibri"/>
                        </a:rPr>
                        <a:t>0</a:t>
                      </a:r>
                      <a:endParaRPr sz="1200" u="none" cap="none" strike="noStrike">
                        <a:solidFill>
                          <a:srgbClr val="000000"/>
                        </a:solidFill>
                        <a:latin typeface="Calibri"/>
                        <a:ea typeface="Calibri"/>
                        <a:cs typeface="Calibri"/>
                        <a:sym typeface="Calibri"/>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t/>
                      </a:r>
                      <a:endParaRPr sz="1200" u="none" cap="none" strike="noStrike">
                        <a:latin typeface="Calibri"/>
                        <a:ea typeface="Calibri"/>
                        <a:cs typeface="Calibri"/>
                        <a:sym typeface="Calibri"/>
                      </a:endParaRPr>
                    </a:p>
                  </a:txBody>
                  <a:tcPr marT="45725" marB="45725" marR="91450" marL="91450"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chemeClr val="accent6"/>
                      </a:solidFill>
                      <a:prstDash val="solid"/>
                      <a:round/>
                      <a:headEnd len="sm" w="sm" type="none"/>
                      <a:tailEnd len="sm" w="sm" type="none"/>
                    </a:lnT>
                    <a:lnB cap="flat" cmpd="sng" w="9525">
                      <a:solidFill>
                        <a:schemeClr val="accent6"/>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r>
              <a:tr h="998525">
                <a:tc>
                  <a:txBody>
                    <a:bodyPr/>
                    <a:lstStyle/>
                    <a:p>
                      <a:pPr indent="0" lvl="0" marL="0" marR="0" rtl="0" algn="l">
                        <a:lnSpc>
                          <a:spcPct val="100000"/>
                        </a:lnSpc>
                        <a:spcBef>
                          <a:spcPts val="0"/>
                        </a:spcBef>
                        <a:spcAft>
                          <a:spcPts val="0"/>
                        </a:spcAft>
                        <a:buClr>
                          <a:schemeClr val="dk1"/>
                        </a:buClr>
                        <a:buSzPts val="1100"/>
                        <a:buFont typeface="Arial"/>
                        <a:buNone/>
                      </a:pPr>
                      <a:r>
                        <a:rPr b="1" lang="en-GB" sz="2400" u="none" cap="none" strike="noStrike">
                          <a:solidFill>
                            <a:schemeClr val="dk1"/>
                          </a:solidFill>
                          <a:latin typeface="Calibri"/>
                          <a:ea typeface="Calibri"/>
                          <a:cs typeface="Calibri"/>
                          <a:sym typeface="Calibri"/>
                        </a:rPr>
                        <a:t>TUESDAY</a:t>
                      </a:r>
                      <a:endParaRPr sz="2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latin typeface="Calibri"/>
                        <a:ea typeface="Calibri"/>
                        <a:cs typeface="Calibri"/>
                        <a:sym typeface="Calibri"/>
                      </a:endParaRPr>
                    </a:p>
                  </a:txBody>
                  <a:tcPr marT="91425" marB="91425" marR="91425" marL="91425" anchor="ctr">
                    <a:lnL cap="flat" cmpd="sng" w="9525">
                      <a:solidFill>
                        <a:srgbClr val="9E9E9E"/>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i="0" lang="en-GB" sz="1200" u="none" cap="none" strike="noStrike">
                          <a:solidFill>
                            <a:srgbClr val="000000"/>
                          </a:solidFill>
                          <a:latin typeface="Calibri"/>
                          <a:ea typeface="Calibri"/>
                          <a:cs typeface="Calibri"/>
                          <a:sym typeface="Calibri"/>
                        </a:rPr>
                        <a:t>Marinated Chicken </a:t>
                      </a:r>
                      <a:r>
                        <a:rPr lang="en-GB" sz="1200" u="none" cap="none" strike="noStrike">
                          <a:latin typeface="Calibri"/>
                          <a:ea typeface="Calibri"/>
                          <a:cs typeface="Calibri"/>
                          <a:sym typeface="Calibri"/>
                        </a:rPr>
                        <a:t>Wings </a:t>
                      </a:r>
                      <a:r>
                        <a:rPr b="1" lang="en-GB" sz="900" u="none" cap="none" strike="noStrike">
                          <a:solidFill>
                            <a:schemeClr val="dk1"/>
                          </a:solidFill>
                          <a:latin typeface="Calibri"/>
                          <a:ea typeface="Calibri"/>
                          <a:cs typeface="Calibri"/>
                          <a:sym typeface="Calibri"/>
                        </a:rPr>
                        <a:t>(A/F)</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900"/>
                        <a:buFont typeface="Calibri"/>
                        <a:buNone/>
                      </a:pPr>
                      <a:r>
                        <a:rPr lang="en-GB" sz="1200" u="none" cap="none" strike="noStrike">
                          <a:solidFill>
                            <a:schemeClr val="dk1"/>
                          </a:solidFill>
                          <a:latin typeface="Calibri"/>
                          <a:ea typeface="Calibri"/>
                          <a:cs typeface="Calibri"/>
                          <a:sym typeface="Calibri"/>
                        </a:rPr>
                        <a:t>Halal Sausage and Cheese Muffin </a:t>
                      </a:r>
                      <a:r>
                        <a:rPr b="1" lang="en-GB" sz="900" u="none" cap="none" strike="noStrike">
                          <a:solidFill>
                            <a:schemeClr val="dk1"/>
                          </a:solidFill>
                          <a:latin typeface="Calibri"/>
                          <a:ea typeface="Calibri"/>
                          <a:cs typeface="Calibri"/>
                          <a:sym typeface="Calibri"/>
                        </a:rPr>
                        <a:t>(2, 6, 12, 13)</a:t>
                      </a:r>
                      <a:endParaRPr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900"/>
                        <a:buFont typeface="Calibri"/>
                        <a:buNone/>
                      </a:pPr>
                      <a:r>
                        <a:rPr lang="en-GB" sz="1200" u="none" cap="none" strike="noStrike">
                          <a:solidFill>
                            <a:schemeClr val="dk1"/>
                          </a:solidFill>
                          <a:latin typeface="Calibri"/>
                          <a:ea typeface="Calibri"/>
                          <a:cs typeface="Calibri"/>
                          <a:sym typeface="Calibri"/>
                        </a:rPr>
                        <a:t>Egg and Cheese Muffin </a:t>
                      </a:r>
                      <a:r>
                        <a:rPr b="1" lang="en-GB" sz="900" u="none" cap="none" strike="noStrike">
                          <a:solidFill>
                            <a:schemeClr val="dk1"/>
                          </a:solidFill>
                          <a:latin typeface="Calibri"/>
                          <a:ea typeface="Calibri"/>
                          <a:cs typeface="Calibri"/>
                          <a:sym typeface="Calibri"/>
                        </a:rPr>
                        <a:t>(2, 4, 6, 12)</a:t>
                      </a:r>
                      <a:endParaRPr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900"/>
                        <a:buFont typeface="Calibri"/>
                        <a:buNone/>
                      </a:pPr>
                      <a:r>
                        <a:rPr lang="en-GB" sz="1200" u="none" cap="none" strike="noStrike">
                          <a:solidFill>
                            <a:schemeClr val="dk1"/>
                          </a:solidFill>
                          <a:latin typeface="Calibri"/>
                          <a:ea typeface="Calibri"/>
                          <a:cs typeface="Calibri"/>
                          <a:sym typeface="Calibri"/>
                        </a:rPr>
                        <a:t>Hash Brown (</a:t>
                      </a:r>
                      <a:r>
                        <a:rPr b="1" lang="en-GB" sz="1200" u="none" cap="none" strike="noStrike">
                          <a:solidFill>
                            <a:schemeClr val="dk1"/>
                          </a:solidFill>
                          <a:latin typeface="Calibri"/>
                          <a:ea typeface="Calibri"/>
                          <a:cs typeface="Calibri"/>
                          <a:sym typeface="Calibri"/>
                        </a:rPr>
                        <a:t>NONE</a:t>
                      </a:r>
                      <a:r>
                        <a:rPr lang="en-GB" sz="1200" u="none" cap="none" strike="noStrike">
                          <a:solidFill>
                            <a:schemeClr val="dk1"/>
                          </a:solidFill>
                          <a:latin typeface="Calibri"/>
                          <a:ea typeface="Calibri"/>
                          <a:cs typeface="Calibri"/>
                          <a:sym typeface="Calibri"/>
                        </a:rPr>
                        <a:t>)</a:t>
                      </a:r>
                      <a:endParaRPr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900"/>
                        <a:buFont typeface="Calibri"/>
                        <a:buNone/>
                      </a:pPr>
                      <a:r>
                        <a:t/>
                      </a:r>
                      <a:endParaRPr sz="1200" u="none" cap="none" strike="noStrike">
                        <a:solidFill>
                          <a:schemeClr val="dk1"/>
                        </a:solidFill>
                        <a:latin typeface="Calibri"/>
                        <a:ea typeface="Calibri"/>
                        <a:cs typeface="Calibri"/>
                        <a:sym typeface="Calibri"/>
                      </a:endParaRPr>
                    </a:p>
                  </a:txBody>
                  <a:tcPr marT="45725" marB="45725" marR="91450" marL="91450"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70AD47"/>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000"/>
                        <a:buFont typeface="Arial"/>
                        <a:buNone/>
                      </a:pPr>
                      <a:r>
                        <a:rPr lang="en-GB" sz="1200" u="none" cap="none" strike="noStrike">
                          <a:solidFill>
                            <a:srgbClr val="000000"/>
                          </a:solidFill>
                          <a:latin typeface="Calibri"/>
                          <a:ea typeface="Calibri"/>
                          <a:cs typeface="Calibri"/>
                          <a:sym typeface="Calibri"/>
                        </a:rPr>
                        <a:t>£1.40</a:t>
                      </a:r>
                      <a:endParaRPr sz="12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lang="en-GB" sz="1200" u="none" cap="none" strike="noStrike">
                          <a:latin typeface="Calibri"/>
                          <a:ea typeface="Calibri"/>
                          <a:cs typeface="Calibri"/>
                          <a:sym typeface="Calibri"/>
                        </a:rPr>
                        <a:t>£1.80</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lang="en-GB" sz="1200" u="none" cap="none" strike="noStrike">
                          <a:solidFill>
                            <a:srgbClr val="000000"/>
                          </a:solidFill>
                          <a:latin typeface="Calibri"/>
                          <a:ea typeface="Calibri"/>
                          <a:cs typeface="Calibri"/>
                          <a:sym typeface="Calibri"/>
                        </a:rPr>
                        <a:t>£1.</a:t>
                      </a:r>
                      <a:r>
                        <a:rPr lang="en-GB" sz="1200" u="none" cap="none" strike="noStrike">
                          <a:latin typeface="Calibri"/>
                          <a:ea typeface="Calibri"/>
                          <a:cs typeface="Calibri"/>
                          <a:sym typeface="Calibri"/>
                        </a:rPr>
                        <a:t>8</a:t>
                      </a:r>
                      <a:r>
                        <a:rPr lang="en-GB" sz="1200" u="none" cap="none" strike="noStrike">
                          <a:solidFill>
                            <a:srgbClr val="000000"/>
                          </a:solidFill>
                          <a:latin typeface="Calibri"/>
                          <a:ea typeface="Calibri"/>
                          <a:cs typeface="Calibri"/>
                          <a:sym typeface="Calibri"/>
                        </a:rPr>
                        <a:t>0</a:t>
                      </a:r>
                      <a:endParaRPr sz="12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lang="en-GB" sz="1200" u="none" cap="none" strike="noStrike">
                          <a:latin typeface="Calibri"/>
                          <a:ea typeface="Calibri"/>
                          <a:cs typeface="Calibri"/>
                          <a:sym typeface="Calibri"/>
                        </a:rPr>
                        <a:t>£0.60</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sz="1200" u="none" cap="none" strike="noStrike">
                        <a:solidFill>
                          <a:srgbClr val="000000"/>
                        </a:solidFill>
                        <a:latin typeface="Calibri"/>
                        <a:ea typeface="Calibri"/>
                        <a:cs typeface="Calibri"/>
                        <a:sym typeface="Calibri"/>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t/>
                      </a:r>
                      <a:endParaRPr sz="1400" u="none" cap="none" strike="noStrike"/>
                    </a:p>
                  </a:txBody>
                  <a:tcPr marT="45725" marB="45725" marR="91450" marL="91450"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chemeClr val="accent6"/>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alibri"/>
                        <a:ea typeface="Calibri"/>
                        <a:cs typeface="Calibri"/>
                        <a:sym typeface="Calibri"/>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r>
              <a:tr h="1030550">
                <a:tc>
                  <a:txBody>
                    <a:bodyPr/>
                    <a:lstStyle/>
                    <a:p>
                      <a:pPr indent="0" lvl="0" marL="0" marR="0" rtl="0" algn="l">
                        <a:lnSpc>
                          <a:spcPct val="100000"/>
                        </a:lnSpc>
                        <a:spcBef>
                          <a:spcPts val="0"/>
                        </a:spcBef>
                        <a:spcAft>
                          <a:spcPts val="0"/>
                        </a:spcAft>
                        <a:buClr>
                          <a:schemeClr val="dk1"/>
                        </a:buClr>
                        <a:buSzPts val="1100"/>
                        <a:buFont typeface="Arial"/>
                        <a:buNone/>
                      </a:pPr>
                      <a:r>
                        <a:rPr b="1" lang="en-GB" sz="2400" u="none" cap="none" strike="noStrike">
                          <a:solidFill>
                            <a:schemeClr val="dk1"/>
                          </a:solidFill>
                          <a:latin typeface="Calibri"/>
                          <a:ea typeface="Calibri"/>
                          <a:cs typeface="Calibri"/>
                          <a:sym typeface="Calibri"/>
                        </a:rPr>
                        <a:t>WEDNESDAY</a:t>
                      </a:r>
                      <a:endParaRPr sz="2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latin typeface="Calibri"/>
                        <a:ea typeface="Calibri"/>
                        <a:cs typeface="Calibri"/>
                        <a:sym typeface="Calibri"/>
                      </a:endParaRPr>
                    </a:p>
                  </a:txBody>
                  <a:tcPr marT="91425" marB="91425" marR="91425" marL="91425" anchor="ctr">
                    <a:lnL cap="flat" cmpd="sng" w="9525">
                      <a:solidFill>
                        <a:srgbClr val="9E9E9E"/>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i="0" lang="en-GB" sz="1200" u="none" cap="none" strike="noStrike">
                          <a:solidFill>
                            <a:srgbClr val="000000"/>
                          </a:solidFill>
                          <a:latin typeface="Calibri"/>
                          <a:ea typeface="Calibri"/>
                          <a:cs typeface="Calibri"/>
                          <a:sym typeface="Calibri"/>
                        </a:rPr>
                        <a:t>Marinated Chicken Drumstick </a:t>
                      </a:r>
                      <a:r>
                        <a:rPr b="1" lang="en-GB" sz="900" u="none" cap="none" strike="noStrike">
                          <a:solidFill>
                            <a:schemeClr val="dk1"/>
                          </a:solidFill>
                          <a:latin typeface="Calibri"/>
                          <a:ea typeface="Calibri"/>
                          <a:cs typeface="Calibri"/>
                          <a:sym typeface="Calibri"/>
                        </a:rPr>
                        <a:t>(A/F)</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900"/>
                        <a:buFont typeface="Calibri"/>
                        <a:buNone/>
                      </a:pPr>
                      <a:r>
                        <a:rPr lang="en-GB" sz="1200" u="none" cap="none" strike="noStrike">
                          <a:solidFill>
                            <a:schemeClr val="dk1"/>
                          </a:solidFill>
                          <a:latin typeface="Calibri"/>
                          <a:ea typeface="Calibri"/>
                          <a:cs typeface="Calibri"/>
                          <a:sym typeface="Calibri"/>
                        </a:rPr>
                        <a:t>Ham &amp; Cheese Half Bagel </a:t>
                      </a:r>
                      <a:r>
                        <a:rPr b="1" lang="en-GB" sz="900" u="none" cap="none" strike="noStrike">
                          <a:solidFill>
                            <a:schemeClr val="dk1"/>
                          </a:solidFill>
                          <a:latin typeface="Calibri"/>
                          <a:ea typeface="Calibri"/>
                          <a:cs typeface="Calibri"/>
                          <a:sym typeface="Calibri"/>
                        </a:rPr>
                        <a:t>(2, 6)</a:t>
                      </a:r>
                      <a:endParaRPr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900"/>
                        <a:buFont typeface="Calibri"/>
                        <a:buNone/>
                      </a:pPr>
                      <a:r>
                        <a:rPr lang="en-GB" sz="1200" u="none" cap="none" strike="noStrike">
                          <a:solidFill>
                            <a:schemeClr val="dk1"/>
                          </a:solidFill>
                          <a:latin typeface="Calibri"/>
                          <a:ea typeface="Calibri"/>
                          <a:cs typeface="Calibri"/>
                          <a:sym typeface="Calibri"/>
                        </a:rPr>
                        <a:t>Cheese &amp; Tomato Half Bagel </a:t>
                      </a:r>
                      <a:r>
                        <a:rPr b="1" lang="en-GB" sz="900" u="none" cap="none" strike="noStrike">
                          <a:solidFill>
                            <a:schemeClr val="dk1"/>
                          </a:solidFill>
                          <a:latin typeface="Calibri"/>
                          <a:ea typeface="Calibri"/>
                          <a:cs typeface="Calibri"/>
                          <a:sym typeface="Calibri"/>
                        </a:rPr>
                        <a:t>(2, 6)</a:t>
                      </a:r>
                      <a:endParaRPr b="1" sz="9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900"/>
                        <a:buFont typeface="Calibri"/>
                        <a:buNone/>
                      </a:pPr>
                      <a:r>
                        <a:rPr lang="en-GB" sz="1200" u="none" cap="none" strike="noStrike">
                          <a:solidFill>
                            <a:schemeClr val="dk1"/>
                          </a:solidFill>
                          <a:latin typeface="Calibri"/>
                          <a:ea typeface="Calibri"/>
                          <a:cs typeface="Calibri"/>
                          <a:sym typeface="Calibri"/>
                        </a:rPr>
                        <a:t>Potato Pot </a:t>
                      </a:r>
                      <a:r>
                        <a:rPr b="1" lang="en-GB" sz="900" u="none" cap="none" strike="noStrike">
                          <a:solidFill>
                            <a:schemeClr val="dk1"/>
                          </a:solidFill>
                          <a:latin typeface="Calibri"/>
                          <a:ea typeface="Calibri"/>
                          <a:cs typeface="Calibri"/>
                          <a:sym typeface="Calibri"/>
                        </a:rPr>
                        <a:t>(2)</a:t>
                      </a:r>
                      <a:endParaRPr i="0" sz="1200" u="none" cap="none" strike="noStrike">
                        <a:solidFill>
                          <a:srgbClr val="000000"/>
                        </a:solidFill>
                        <a:latin typeface="Calibri"/>
                        <a:ea typeface="Calibri"/>
                        <a:cs typeface="Calibri"/>
                        <a:sym typeface="Calibri"/>
                      </a:endParaRPr>
                    </a:p>
                  </a:txBody>
                  <a:tcPr marT="45725" marB="45725" marR="91450" marL="91450"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000"/>
                        <a:buFont typeface="Arial"/>
                        <a:buNone/>
                      </a:pPr>
                      <a:r>
                        <a:rPr lang="en-GB" sz="1200" u="none" cap="none" strike="noStrike">
                          <a:solidFill>
                            <a:srgbClr val="000000"/>
                          </a:solidFill>
                          <a:latin typeface="Calibri"/>
                          <a:ea typeface="Calibri"/>
                          <a:cs typeface="Calibri"/>
                          <a:sym typeface="Calibri"/>
                        </a:rPr>
                        <a:t>£1.40</a:t>
                      </a:r>
                      <a:endParaRPr sz="12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lang="en-GB" sz="1200" u="none" cap="none" strike="noStrike">
                          <a:solidFill>
                            <a:srgbClr val="000000"/>
                          </a:solidFill>
                          <a:latin typeface="Calibri"/>
                          <a:ea typeface="Calibri"/>
                          <a:cs typeface="Calibri"/>
                          <a:sym typeface="Calibri"/>
                        </a:rPr>
                        <a:t>£</a:t>
                      </a:r>
                      <a:r>
                        <a:rPr lang="en-GB" sz="1200" u="none" cap="none" strike="noStrike">
                          <a:latin typeface="Calibri"/>
                          <a:ea typeface="Calibri"/>
                          <a:cs typeface="Calibri"/>
                          <a:sym typeface="Calibri"/>
                        </a:rPr>
                        <a:t>1.70</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lang="en-GB" sz="1200" u="none" cap="none" strike="noStrike">
                          <a:latin typeface="Calibri"/>
                          <a:ea typeface="Calibri"/>
                          <a:cs typeface="Calibri"/>
                          <a:sym typeface="Calibri"/>
                        </a:rPr>
                        <a:t>£1.60</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lang="en-GB" sz="1200" u="none" cap="none" strike="noStrike">
                          <a:solidFill>
                            <a:srgbClr val="000000"/>
                          </a:solidFill>
                          <a:latin typeface="Calibri"/>
                          <a:ea typeface="Calibri"/>
                          <a:cs typeface="Calibri"/>
                          <a:sym typeface="Calibri"/>
                        </a:rPr>
                        <a:t>£1.30</a:t>
                      </a:r>
                      <a:endParaRPr sz="1200" u="none" cap="none" strike="noStrike">
                        <a:latin typeface="Calibri"/>
                        <a:ea typeface="Calibri"/>
                        <a:cs typeface="Calibri"/>
                        <a:sym typeface="Calibri"/>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45725" marB="45725" marR="91450" marL="91450"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alibri"/>
                        <a:ea typeface="Calibri"/>
                        <a:cs typeface="Calibri"/>
                        <a:sym typeface="Calibri"/>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r>
              <a:tr h="998525">
                <a:tc>
                  <a:txBody>
                    <a:bodyPr/>
                    <a:lstStyle/>
                    <a:p>
                      <a:pPr indent="0" lvl="0" marL="0" marR="0" rtl="0" algn="l">
                        <a:lnSpc>
                          <a:spcPct val="100000"/>
                        </a:lnSpc>
                        <a:spcBef>
                          <a:spcPts val="0"/>
                        </a:spcBef>
                        <a:spcAft>
                          <a:spcPts val="0"/>
                        </a:spcAft>
                        <a:buClr>
                          <a:schemeClr val="dk1"/>
                        </a:buClr>
                        <a:buSzPts val="1100"/>
                        <a:buFont typeface="Arial"/>
                        <a:buNone/>
                      </a:pPr>
                      <a:r>
                        <a:rPr b="1" lang="en-GB" sz="2400" u="none" cap="none" strike="noStrike">
                          <a:solidFill>
                            <a:schemeClr val="dk1"/>
                          </a:solidFill>
                          <a:latin typeface="Calibri"/>
                          <a:ea typeface="Calibri"/>
                          <a:cs typeface="Calibri"/>
                          <a:sym typeface="Calibri"/>
                        </a:rPr>
                        <a:t>THURSDAY</a:t>
                      </a:r>
                      <a:endParaRPr sz="2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latin typeface="Calibri"/>
                        <a:ea typeface="Calibri"/>
                        <a:cs typeface="Calibri"/>
                        <a:sym typeface="Calibri"/>
                      </a:endParaRPr>
                    </a:p>
                  </a:txBody>
                  <a:tcPr marT="91425" marB="91425" marR="91425" marL="91425" anchor="ctr">
                    <a:lnL cap="flat" cmpd="sng" w="9525">
                      <a:solidFill>
                        <a:srgbClr val="9E9E9E"/>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i="0" lang="en-GB" sz="1200" u="none" cap="none" strike="noStrike">
                          <a:solidFill>
                            <a:srgbClr val="000000"/>
                          </a:solidFill>
                          <a:latin typeface="Calibri"/>
                          <a:ea typeface="Calibri"/>
                          <a:cs typeface="Calibri"/>
                          <a:sym typeface="Calibri"/>
                        </a:rPr>
                        <a:t>Marinated Chicken </a:t>
                      </a:r>
                      <a:r>
                        <a:rPr lang="en-GB" sz="1200" u="none" cap="none" strike="noStrike">
                          <a:latin typeface="Calibri"/>
                          <a:ea typeface="Calibri"/>
                          <a:cs typeface="Calibri"/>
                          <a:sym typeface="Calibri"/>
                        </a:rPr>
                        <a:t>Wings </a:t>
                      </a:r>
                      <a:r>
                        <a:rPr b="1" lang="en-GB" sz="900" u="none" cap="none" strike="noStrike">
                          <a:solidFill>
                            <a:schemeClr val="dk1"/>
                          </a:solidFill>
                          <a:latin typeface="Calibri"/>
                          <a:ea typeface="Calibri"/>
                          <a:cs typeface="Calibri"/>
                          <a:sym typeface="Calibri"/>
                        </a:rPr>
                        <a:t>(A/F)</a:t>
                      </a:r>
                      <a:endParaRPr b="1" sz="9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900"/>
                        <a:buFont typeface="Calibri"/>
                        <a:buNone/>
                      </a:pPr>
                      <a:r>
                        <a:rPr lang="en-GB" sz="1200" u="none" cap="none" strike="noStrike">
                          <a:solidFill>
                            <a:schemeClr val="dk1"/>
                          </a:solidFill>
                          <a:latin typeface="Calibri"/>
                          <a:ea typeface="Calibri"/>
                          <a:cs typeface="Calibri"/>
                          <a:sym typeface="Calibri"/>
                        </a:rPr>
                        <a:t>Bacon Roll </a:t>
                      </a:r>
                      <a:r>
                        <a:rPr b="1" lang="en-GB" sz="900" u="none" cap="none" strike="noStrike">
                          <a:solidFill>
                            <a:schemeClr val="dk1"/>
                          </a:solidFill>
                          <a:latin typeface="Calibri"/>
                          <a:ea typeface="Calibri"/>
                          <a:cs typeface="Calibri"/>
                          <a:sym typeface="Calibri"/>
                        </a:rPr>
                        <a:t>(2)</a:t>
                      </a:r>
                      <a:endParaRPr b="1" sz="9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900"/>
                        <a:buFont typeface="Calibri"/>
                        <a:buNone/>
                      </a:pPr>
                      <a:r>
                        <a:rPr lang="en-GB" sz="1200" u="none" cap="none" strike="noStrike">
                          <a:solidFill>
                            <a:schemeClr val="dk1"/>
                          </a:solidFill>
                          <a:latin typeface="Calibri"/>
                          <a:ea typeface="Calibri"/>
                          <a:cs typeface="Calibri"/>
                          <a:sym typeface="Calibri"/>
                        </a:rPr>
                        <a:t>Vegan Sausage in a roll </a:t>
                      </a:r>
                      <a:r>
                        <a:rPr b="1" lang="en-GB" sz="900" u="none" cap="none" strike="noStrike">
                          <a:solidFill>
                            <a:schemeClr val="dk1"/>
                          </a:solidFill>
                          <a:latin typeface="Calibri"/>
                          <a:ea typeface="Calibri"/>
                          <a:cs typeface="Calibri"/>
                          <a:sym typeface="Calibri"/>
                        </a:rPr>
                        <a:t>(2, 3, 6)</a:t>
                      </a:r>
                      <a:endParaRPr b="1" sz="9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900"/>
                        <a:buFont typeface="Calibri"/>
                        <a:buNone/>
                      </a:pPr>
                      <a:r>
                        <a:rPr lang="en-GB" sz="1200" u="none" cap="none" strike="noStrike">
                          <a:solidFill>
                            <a:schemeClr val="dk1"/>
                          </a:solidFill>
                          <a:latin typeface="Calibri"/>
                          <a:ea typeface="Calibri"/>
                          <a:cs typeface="Calibri"/>
                          <a:sym typeface="Calibri"/>
                        </a:rPr>
                        <a:t>Butter Croissant </a:t>
                      </a:r>
                      <a:r>
                        <a:rPr b="1" lang="en-GB" sz="900" u="none" cap="none" strike="noStrike">
                          <a:solidFill>
                            <a:schemeClr val="dk1"/>
                          </a:solidFill>
                          <a:latin typeface="Calibri"/>
                          <a:ea typeface="Calibri"/>
                          <a:cs typeface="Calibri"/>
                          <a:sym typeface="Calibri"/>
                        </a:rPr>
                        <a:t>(2, 3, 6)</a:t>
                      </a:r>
                      <a:endParaRPr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900"/>
                        <a:buFont typeface="Calibri"/>
                        <a:buNone/>
                      </a:pPr>
                      <a:r>
                        <a:t/>
                      </a:r>
                      <a:endParaRPr sz="1200" u="none" cap="none" strike="noStrike">
                        <a:solidFill>
                          <a:schemeClr val="dk1"/>
                        </a:solidFill>
                        <a:latin typeface="Calibri"/>
                        <a:ea typeface="Calibri"/>
                        <a:cs typeface="Calibri"/>
                        <a:sym typeface="Calibri"/>
                      </a:endParaRPr>
                    </a:p>
                  </a:txBody>
                  <a:tcPr marT="45725" marB="45725" marR="91450" marL="91450"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000"/>
                        <a:buFont typeface="Arial"/>
                        <a:buNone/>
                      </a:pPr>
                      <a:r>
                        <a:rPr lang="en-GB" sz="1200" u="none" cap="none" strike="noStrike">
                          <a:solidFill>
                            <a:srgbClr val="000000"/>
                          </a:solidFill>
                          <a:latin typeface="Calibri"/>
                          <a:ea typeface="Calibri"/>
                          <a:cs typeface="Calibri"/>
                          <a:sym typeface="Calibri"/>
                        </a:rPr>
                        <a:t>£1.40</a:t>
                      </a:r>
                      <a:endParaRPr sz="12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lang="en-GB" sz="1200" u="none" cap="none" strike="noStrike">
                          <a:solidFill>
                            <a:schemeClr val="dk1"/>
                          </a:solidFill>
                          <a:latin typeface="Calibri"/>
                          <a:ea typeface="Calibri"/>
                          <a:cs typeface="Calibri"/>
                          <a:sym typeface="Calibri"/>
                        </a:rPr>
                        <a:t>£1.80</a:t>
                      </a:r>
                      <a:endParaRPr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lang="en-GB" sz="1200" u="none" cap="none" strike="noStrike">
                          <a:solidFill>
                            <a:srgbClr val="000000"/>
                          </a:solidFill>
                          <a:latin typeface="Calibri"/>
                          <a:ea typeface="Calibri"/>
                          <a:cs typeface="Calibri"/>
                          <a:sym typeface="Calibri"/>
                        </a:rPr>
                        <a:t>£</a:t>
                      </a:r>
                      <a:r>
                        <a:rPr lang="en-GB" sz="1200" u="none" cap="none" strike="noStrike">
                          <a:latin typeface="Calibri"/>
                          <a:ea typeface="Calibri"/>
                          <a:cs typeface="Calibri"/>
                          <a:sym typeface="Calibri"/>
                        </a:rPr>
                        <a:t>1.80</a:t>
                      </a:r>
                      <a:br>
                        <a:rPr lang="en-GB" sz="1200" u="none" cap="none" strike="noStrike">
                          <a:latin typeface="Calibri"/>
                          <a:ea typeface="Calibri"/>
                          <a:cs typeface="Calibri"/>
                          <a:sym typeface="Calibri"/>
                        </a:rPr>
                      </a:br>
                      <a:r>
                        <a:rPr lang="en-GB" sz="1200" u="none" cap="none" strike="noStrike">
                          <a:solidFill>
                            <a:schemeClr val="dk1"/>
                          </a:solidFill>
                          <a:latin typeface="Calibri"/>
                          <a:ea typeface="Calibri"/>
                          <a:cs typeface="Calibri"/>
                          <a:sym typeface="Calibri"/>
                        </a:rPr>
                        <a:t>£1.30</a:t>
                      </a:r>
                      <a:endParaRPr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sz="1200" u="none" cap="none" strike="noStrike">
                        <a:solidFill>
                          <a:schemeClr val="dk1"/>
                        </a:solidFill>
                        <a:latin typeface="Calibri"/>
                        <a:ea typeface="Calibri"/>
                        <a:cs typeface="Calibri"/>
                        <a:sym typeface="Calibri"/>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45725" marB="45725" marR="91450" marL="91450"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alibri"/>
                        <a:ea typeface="Calibri"/>
                        <a:cs typeface="Calibri"/>
                        <a:sym typeface="Calibri"/>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r>
              <a:tr h="998525">
                <a:tc>
                  <a:txBody>
                    <a:bodyPr/>
                    <a:lstStyle/>
                    <a:p>
                      <a:pPr indent="0" lvl="0" marL="0" marR="0" rtl="0" algn="l">
                        <a:lnSpc>
                          <a:spcPct val="100000"/>
                        </a:lnSpc>
                        <a:spcBef>
                          <a:spcPts val="0"/>
                        </a:spcBef>
                        <a:spcAft>
                          <a:spcPts val="0"/>
                        </a:spcAft>
                        <a:buClr>
                          <a:schemeClr val="dk1"/>
                        </a:buClr>
                        <a:buSzPts val="1100"/>
                        <a:buFont typeface="Arial"/>
                        <a:buNone/>
                      </a:pPr>
                      <a:r>
                        <a:rPr b="1" lang="en-GB" sz="2400" u="none" cap="none" strike="noStrike">
                          <a:solidFill>
                            <a:schemeClr val="dk1"/>
                          </a:solidFill>
                          <a:latin typeface="Calibri"/>
                          <a:ea typeface="Calibri"/>
                          <a:cs typeface="Calibri"/>
                          <a:sym typeface="Calibri"/>
                        </a:rPr>
                        <a:t>FRIDAY</a:t>
                      </a:r>
                      <a:endParaRPr sz="2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latin typeface="Calibri"/>
                        <a:ea typeface="Calibri"/>
                        <a:cs typeface="Calibri"/>
                        <a:sym typeface="Calibri"/>
                      </a:endParaRPr>
                    </a:p>
                  </a:txBody>
                  <a:tcPr marT="91425" marB="91425" marR="91425" marL="91425" anchor="ctr">
                    <a:lnL cap="flat" cmpd="sng" w="9525">
                      <a:solidFill>
                        <a:srgbClr val="9E9E9E"/>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Calibri"/>
                        <a:buNone/>
                      </a:pPr>
                      <a:r>
                        <a:rPr lang="en-GB" sz="1200" u="none" cap="none" strike="noStrike">
                          <a:solidFill>
                            <a:srgbClr val="000000"/>
                          </a:solidFill>
                          <a:latin typeface="Calibri"/>
                          <a:ea typeface="Calibri"/>
                          <a:cs typeface="Calibri"/>
                          <a:sym typeface="Calibri"/>
                        </a:rPr>
                        <a:t>Marinated Chicken Drumstick </a:t>
                      </a:r>
                      <a:r>
                        <a:rPr b="1" lang="en-GB" sz="900" u="none" cap="none" strike="noStrike">
                          <a:solidFill>
                            <a:schemeClr val="dk1"/>
                          </a:solidFill>
                          <a:latin typeface="Calibri"/>
                          <a:ea typeface="Calibri"/>
                          <a:cs typeface="Calibri"/>
                          <a:sym typeface="Calibri"/>
                        </a:rPr>
                        <a:t>(A/F)</a:t>
                      </a:r>
                      <a:endParaRPr b="1" sz="900" u="none" cap="none" strike="noStrike">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900"/>
                        <a:buFont typeface="Calibri"/>
                        <a:buNone/>
                      </a:pPr>
                      <a:r>
                        <a:rPr lang="en-GB" sz="1200">
                          <a:solidFill>
                            <a:schemeClr val="dk1"/>
                          </a:solidFill>
                          <a:latin typeface="Calibri"/>
                          <a:ea typeface="Calibri"/>
                          <a:cs typeface="Calibri"/>
                          <a:sym typeface="Calibri"/>
                        </a:rPr>
                        <a:t>Pretzel</a:t>
                      </a:r>
                      <a:r>
                        <a:rPr lang="en-GB" sz="1200">
                          <a:solidFill>
                            <a:schemeClr val="dk1"/>
                          </a:solidFill>
                          <a:latin typeface="Calibri"/>
                          <a:ea typeface="Calibri"/>
                          <a:cs typeface="Calibri"/>
                          <a:sym typeface="Calibri"/>
                        </a:rPr>
                        <a:t> </a:t>
                      </a:r>
                      <a:r>
                        <a:rPr b="1" lang="en-GB" sz="900">
                          <a:solidFill>
                            <a:schemeClr val="dk1"/>
                          </a:solidFill>
                          <a:latin typeface="Calibri"/>
                          <a:ea typeface="Calibri"/>
                          <a:cs typeface="Calibri"/>
                          <a:sym typeface="Calibri"/>
                        </a:rPr>
                        <a:t>(2)</a:t>
                      </a:r>
                      <a:endParaRPr sz="12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900"/>
                        <a:buFont typeface="Calibri"/>
                        <a:buNone/>
                      </a:pPr>
                      <a:r>
                        <a:t/>
                      </a:r>
                      <a:endParaRPr sz="1200">
                        <a:solidFill>
                          <a:schemeClr val="dk1"/>
                        </a:solidFill>
                        <a:latin typeface="Calibri"/>
                        <a:ea typeface="Calibri"/>
                        <a:cs typeface="Calibri"/>
                        <a:sym typeface="Calibri"/>
                      </a:endParaRPr>
                    </a:p>
                  </a:txBody>
                  <a:tcPr marT="45725" marB="45725" marR="91450" marL="91450"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70AD47"/>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000"/>
                        <a:buFont typeface="Arial"/>
                        <a:buNone/>
                      </a:pPr>
                      <a:r>
                        <a:rPr lang="en-GB" sz="1200" u="none" cap="none" strike="noStrike">
                          <a:solidFill>
                            <a:srgbClr val="000000"/>
                          </a:solidFill>
                          <a:latin typeface="Calibri"/>
                          <a:ea typeface="Calibri"/>
                          <a:cs typeface="Calibri"/>
                          <a:sym typeface="Calibri"/>
                        </a:rPr>
                        <a:t>£1.40</a:t>
                      </a:r>
                      <a:endParaRPr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lang="en-GB" sz="1200" u="none" cap="none" strike="noStrike">
                          <a:solidFill>
                            <a:schemeClr val="dk1"/>
                          </a:solidFill>
                          <a:latin typeface="Calibri"/>
                          <a:ea typeface="Calibri"/>
                          <a:cs typeface="Calibri"/>
                          <a:sym typeface="Calibri"/>
                        </a:rPr>
                        <a:t>£1.80</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sz="1200" u="none" cap="none" strike="noStrike">
                        <a:solidFill>
                          <a:srgbClr val="000000"/>
                        </a:solidFill>
                        <a:latin typeface="Calibri"/>
                        <a:ea typeface="Calibri"/>
                        <a:cs typeface="Calibri"/>
                        <a:sym typeface="Calibri"/>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45725" marB="45725" marR="91450" marL="91450"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chemeClr val="accent6"/>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Calibri"/>
                        <a:ea typeface="Calibri"/>
                        <a:cs typeface="Calibri"/>
                        <a:sym typeface="Calibri"/>
                      </a:endParaRPr>
                    </a:p>
                  </a:txBody>
                  <a:tcPr marT="91425" marB="91425" marR="91425" marL="91425" anchor="ctr">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r>
            </a:tbl>
          </a:graphicData>
        </a:graphic>
      </p:graphicFrame>
      <p:sp>
        <p:nvSpPr>
          <p:cNvPr id="150" name="Google Shape;150;g374a198e1a9_0_0"/>
          <p:cNvSpPr txBox="1"/>
          <p:nvPr/>
        </p:nvSpPr>
        <p:spPr>
          <a:xfrm>
            <a:off x="6611450" y="953800"/>
            <a:ext cx="2745600" cy="5091300"/>
          </a:xfrm>
          <a:prstGeom prst="rect">
            <a:avLst/>
          </a:prstGeom>
          <a:solidFill>
            <a:srgbClr val="A8D08C"/>
          </a:solid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i="0" lang="en-GB" sz="1600" u="none" cap="none" strike="noStrike">
                <a:solidFill>
                  <a:schemeClr val="dk1"/>
                </a:solidFill>
                <a:latin typeface="Calibri"/>
                <a:ea typeface="Calibri"/>
                <a:cs typeface="Calibri"/>
                <a:sym typeface="Calibri"/>
              </a:rPr>
              <a:t>MAIN MEALS</a:t>
            </a:r>
            <a:endParaRPr b="1" i="0" sz="1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Main Meal</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Pudding/Dessert</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Plain Jacket Potato</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With Beans</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With Cheese, Tuna Mayo or Coleslaw</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1" i="0" lang="en-GB" sz="1600" u="none" cap="none" strike="noStrike">
                <a:solidFill>
                  <a:schemeClr val="dk1"/>
                </a:solidFill>
                <a:latin typeface="Calibri"/>
                <a:ea typeface="Calibri"/>
                <a:cs typeface="Calibri"/>
                <a:sym typeface="Calibri"/>
              </a:rPr>
              <a:t>DRINKS</a:t>
            </a:r>
            <a:endParaRPr b="1" i="0" sz="1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Radnor Fizz</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Radnor Splash</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Still Water </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Sparkling Water</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Radnor Fruit Cans </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Juice Cartons</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1" i="0" lang="en-GB" sz="1600" u="none" cap="none" strike="noStrike">
                <a:solidFill>
                  <a:schemeClr val="dk1"/>
                </a:solidFill>
                <a:latin typeface="Calibri"/>
                <a:ea typeface="Calibri"/>
                <a:cs typeface="Calibri"/>
                <a:sym typeface="Calibri"/>
              </a:rPr>
              <a:t>CONFECTIONERY &amp; SUNDRIES</a:t>
            </a:r>
            <a:endParaRPr b="1" i="0" sz="1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Pop Chips</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Pop Corn</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Rice Cakes</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Mini Muffins</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Mini Flapjacks</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Piece of Fruit </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Yoghurt Pot</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t/>
            </a:r>
            <a:endParaRPr b="0" i="0" sz="1200" u="none" cap="none" strike="noStrike">
              <a:solidFill>
                <a:schemeClr val="dk1"/>
              </a:solidFill>
              <a:latin typeface="Calibri"/>
              <a:ea typeface="Calibri"/>
              <a:cs typeface="Calibri"/>
              <a:sym typeface="Calibri"/>
            </a:endParaRPr>
          </a:p>
        </p:txBody>
      </p:sp>
      <p:sp>
        <p:nvSpPr>
          <p:cNvPr id="151" name="Google Shape;151;g374a198e1a9_0_0"/>
          <p:cNvSpPr txBox="1"/>
          <p:nvPr/>
        </p:nvSpPr>
        <p:spPr>
          <a:xfrm>
            <a:off x="9357025" y="953800"/>
            <a:ext cx="1129200" cy="5091300"/>
          </a:xfrm>
          <a:prstGeom prst="rect">
            <a:avLst/>
          </a:prstGeom>
          <a:solidFill>
            <a:srgbClr val="A8D08C"/>
          </a:solid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t/>
            </a:r>
            <a:endParaRPr b="1" i="0" sz="1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£2.90</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£1.00</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£1.60</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£0.50</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£0.80</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t/>
            </a:r>
            <a:endParaRPr b="1" i="0" sz="1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£1.20</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£1.00</a:t>
            </a:r>
            <a:endParaRPr b="0" i="0" sz="1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£0.80</a:t>
            </a:r>
            <a:endParaRPr b="1" i="0" sz="1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£0.80</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£1.20</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£0.90</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t/>
            </a:r>
            <a:endParaRPr b="1" i="0" sz="1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£1.20</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£1.20</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£1.20</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90p</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90p</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40p</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£1.20</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t/>
            </a:r>
            <a:endParaRPr b="0" i="0" sz="1200" u="none" cap="none" strike="noStrike">
              <a:solidFill>
                <a:schemeClr val="dk1"/>
              </a:solidFill>
              <a:latin typeface="Calibri"/>
              <a:ea typeface="Calibri"/>
              <a:cs typeface="Calibri"/>
              <a:sym typeface="Calibri"/>
            </a:endParaRPr>
          </a:p>
        </p:txBody>
      </p:sp>
      <p:sp>
        <p:nvSpPr>
          <p:cNvPr id="152" name="Google Shape;152;g374a198e1a9_0_0"/>
          <p:cNvSpPr/>
          <p:nvPr/>
        </p:nvSpPr>
        <p:spPr>
          <a:xfrm>
            <a:off x="6646575" y="360700"/>
            <a:ext cx="3947400" cy="488700"/>
          </a:xfrm>
          <a:prstGeom prst="rect">
            <a:avLst/>
          </a:prstGeom>
          <a:noFill/>
          <a:ln>
            <a:noFill/>
          </a:ln>
        </p:spPr>
        <p:txBody>
          <a:bodyPr anchorCtr="0" anchor="ctr" bIns="45700" lIns="91425" spcFirstLastPara="1" rIns="91425" wrap="square" tIns="45700">
            <a:noAutofit/>
          </a:bodyPr>
          <a:lstStyle/>
          <a:p>
            <a:pPr indent="0" lvl="0" marL="0" marR="0" rtl="0" algn="l">
              <a:lnSpc>
                <a:spcPct val="80000"/>
              </a:lnSpc>
              <a:spcBef>
                <a:spcPts val="0"/>
              </a:spcBef>
              <a:spcAft>
                <a:spcPts val="0"/>
              </a:spcAft>
              <a:buClr>
                <a:srgbClr val="000000"/>
              </a:buClr>
              <a:buSzPts val="3780"/>
              <a:buFont typeface="Arial"/>
              <a:buNone/>
            </a:pPr>
            <a:r>
              <a:rPr b="1" i="0" lang="en-GB" sz="2400" u="none" cap="none" strike="noStrike">
                <a:solidFill>
                  <a:srgbClr val="000000"/>
                </a:solidFill>
                <a:latin typeface="Calibri"/>
                <a:ea typeface="Calibri"/>
                <a:cs typeface="Calibri"/>
                <a:sym typeface="Calibri"/>
              </a:rPr>
              <a:t>PRICE LIST</a:t>
            </a:r>
            <a:endParaRPr b="0" i="0" sz="3780" u="none" cap="none" strike="noStrike">
              <a:solidFill>
                <a:srgbClr val="000000"/>
              </a:solidFill>
              <a:latin typeface="Calibri"/>
              <a:ea typeface="Calibri"/>
              <a:cs typeface="Calibri"/>
              <a:sym typeface="Calibri"/>
            </a:endParaRPr>
          </a:p>
        </p:txBody>
      </p:sp>
      <p:pic>
        <p:nvPicPr>
          <p:cNvPr id="153" name="Google Shape;153;g374a198e1a9_0_0" title="CroydonSecondarySummer26.png"/>
          <p:cNvPicPr preferRelativeResize="0"/>
          <p:nvPr/>
        </p:nvPicPr>
        <p:blipFill rotWithShape="1">
          <a:blip r:embed="rId5">
            <a:alphaModFix/>
          </a:blip>
          <a:srcRect b="0" l="0" r="0" t="0"/>
          <a:stretch/>
        </p:blipFill>
        <p:spPr>
          <a:xfrm>
            <a:off x="10775727" y="4515442"/>
            <a:ext cx="1213974" cy="1213974"/>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2023-12-06T08:07:17Z</dcterms:created>
  <dc:creator>ELeonard</dc:creator>
</cp:coreProperties>
</file>